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82" r:id="rId6"/>
    <p:sldId id="260" r:id="rId7"/>
    <p:sldId id="281" r:id="rId8"/>
    <p:sldId id="262" r:id="rId9"/>
    <p:sldId id="263" r:id="rId10"/>
    <p:sldId id="284" r:id="rId11"/>
    <p:sldId id="264" r:id="rId12"/>
    <p:sldId id="283" r:id="rId13"/>
    <p:sldId id="265" r:id="rId14"/>
    <p:sldId id="286" r:id="rId15"/>
    <p:sldId id="266" r:id="rId16"/>
    <p:sldId id="287" r:id="rId17"/>
    <p:sldId id="285" r:id="rId18"/>
    <p:sldId id="288" r:id="rId19"/>
    <p:sldId id="267" r:id="rId20"/>
    <p:sldId id="270" r:id="rId21"/>
    <p:sldId id="271" r:id="rId22"/>
    <p:sldId id="272" r:id="rId23"/>
    <p:sldId id="273" r:id="rId24"/>
    <p:sldId id="289" r:id="rId25"/>
    <p:sldId id="299" r:id="rId26"/>
    <p:sldId id="274" r:id="rId27"/>
    <p:sldId id="290" r:id="rId28"/>
    <p:sldId id="275" r:id="rId29"/>
    <p:sldId id="297" r:id="rId30"/>
    <p:sldId id="291" r:id="rId31"/>
    <p:sldId id="293" r:id="rId32"/>
    <p:sldId id="294" r:id="rId33"/>
    <p:sldId id="295" r:id="rId34"/>
    <p:sldId id="298" r:id="rId35"/>
    <p:sldId id="276" r:id="rId36"/>
    <p:sldId id="277" r:id="rId37"/>
    <p:sldId id="296" r:id="rId38"/>
    <p:sldId id="278" r:id="rId39"/>
    <p:sldId id="279" r:id="rId40"/>
    <p:sldId id="280" r:id="rId41"/>
  </p:sldIdLst>
  <p:sldSz cx="9144000" cy="6858000" type="screen4x3"/>
  <p:notesSz cx="9144000" cy="6858000"/>
  <p:defaultTextStyle>
    <a:defPPr lvl="0">
      <a:defRPr kern="0"/>
    </a:defPPr>
    <a:lvl1pPr lvl="0"/>
    <a:lvl2pPr lvl="1"/>
    <a:lvl3pPr lvl="2"/>
    <a:lvl4pPr lvl="3"/>
    <a:lvl5pPr lvl="4"/>
    <a:lvl6pPr lvl="5"/>
    <a:lvl7pPr lvl="6"/>
    <a:lvl8pPr lvl="7"/>
    <a:lvl9pPr lvl="8"/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52" y="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A18BC-8377-41FB-854C-CD5DE3F7CB9E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2D881-FA86-47BF-A55B-99F8F7711F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64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2D881-FA86-47BF-A55B-99F8F7711FD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42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2D881-FA86-47BF-A55B-99F8F7711FD6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253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89530" y="1816160"/>
            <a:ext cx="3964939" cy="1616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C00000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00000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00000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00000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0386" y="51053"/>
            <a:ext cx="9042400" cy="6751320"/>
          </a:xfrm>
          <a:custGeom>
            <a:avLst/>
            <a:gdLst/>
            <a:ahLst/>
            <a:cxnLst/>
            <a:rect l="l" t="t" r="r" b="b"/>
            <a:pathLst>
              <a:path w="9042400" h="6751320">
                <a:moveTo>
                  <a:pt x="0" y="210947"/>
                </a:moveTo>
                <a:lnTo>
                  <a:pt x="5572" y="162592"/>
                </a:lnTo>
                <a:lnTo>
                  <a:pt x="21444" y="118197"/>
                </a:lnTo>
                <a:lnTo>
                  <a:pt x="46350" y="79028"/>
                </a:lnTo>
                <a:lnTo>
                  <a:pt x="79022" y="46356"/>
                </a:lnTo>
                <a:lnTo>
                  <a:pt x="118195" y="21448"/>
                </a:lnTo>
                <a:lnTo>
                  <a:pt x="162600" y="5573"/>
                </a:lnTo>
                <a:lnTo>
                  <a:pt x="210972" y="0"/>
                </a:lnTo>
                <a:lnTo>
                  <a:pt x="8830945" y="0"/>
                </a:lnTo>
                <a:lnTo>
                  <a:pt x="8879299" y="5573"/>
                </a:lnTo>
                <a:lnTo>
                  <a:pt x="8923694" y="21448"/>
                </a:lnTo>
                <a:lnTo>
                  <a:pt x="8962863" y="46356"/>
                </a:lnTo>
                <a:lnTo>
                  <a:pt x="8995535" y="79028"/>
                </a:lnTo>
                <a:lnTo>
                  <a:pt x="9020443" y="118197"/>
                </a:lnTo>
                <a:lnTo>
                  <a:pt x="9036318" y="162592"/>
                </a:lnTo>
                <a:lnTo>
                  <a:pt x="9041892" y="210947"/>
                </a:lnTo>
                <a:lnTo>
                  <a:pt x="9041892" y="6540347"/>
                </a:lnTo>
                <a:lnTo>
                  <a:pt x="9036318" y="6588719"/>
                </a:lnTo>
                <a:lnTo>
                  <a:pt x="9020443" y="6633124"/>
                </a:lnTo>
                <a:lnTo>
                  <a:pt x="8995535" y="6672297"/>
                </a:lnTo>
                <a:lnTo>
                  <a:pt x="8962863" y="6704969"/>
                </a:lnTo>
                <a:lnTo>
                  <a:pt x="8923694" y="6729875"/>
                </a:lnTo>
                <a:lnTo>
                  <a:pt x="8879299" y="6745747"/>
                </a:lnTo>
                <a:lnTo>
                  <a:pt x="8830945" y="6751320"/>
                </a:lnTo>
                <a:lnTo>
                  <a:pt x="210972" y="6751320"/>
                </a:lnTo>
                <a:lnTo>
                  <a:pt x="162600" y="6745747"/>
                </a:lnTo>
                <a:lnTo>
                  <a:pt x="118195" y="6729875"/>
                </a:lnTo>
                <a:lnTo>
                  <a:pt x="79022" y="6704969"/>
                </a:lnTo>
                <a:lnTo>
                  <a:pt x="46350" y="6672297"/>
                </a:lnTo>
                <a:lnTo>
                  <a:pt x="21444" y="6633124"/>
                </a:lnTo>
                <a:lnTo>
                  <a:pt x="5572" y="6588719"/>
                </a:lnTo>
                <a:lnTo>
                  <a:pt x="0" y="6540347"/>
                </a:lnTo>
                <a:lnTo>
                  <a:pt x="0" y="210947"/>
                </a:lnTo>
                <a:close/>
              </a:path>
            </a:pathLst>
          </a:custGeom>
          <a:ln w="254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4219" y="213436"/>
            <a:ext cx="7055561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C00000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4830" y="1184630"/>
            <a:ext cx="6106160" cy="4598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771394" y="6668593"/>
            <a:ext cx="3449954" cy="127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Candara"/>
                <a:cs typeface="Candara"/>
              </a:defRPr>
            </a:lvl1pPr>
          </a:lstStyle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30234" y="6464909"/>
            <a:ext cx="2444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semeion+handwritten+digi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0.png"/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12" Type="http://schemas.openxmlformats.org/officeDocument/2006/relationships/image" Target="../media/image19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-42418" y="1947766"/>
            <a:ext cx="9208008" cy="9401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 marR="5080" indent="610870" algn="ctr">
              <a:lnSpc>
                <a:spcPct val="130500"/>
              </a:lnSpc>
              <a:spcBef>
                <a:spcPts val="95"/>
              </a:spcBef>
            </a:pPr>
            <a:r>
              <a:rPr lang="en-IN" sz="2400" i="1" dirty="0">
                <a:solidFill>
                  <a:srgbClr val="AA0000"/>
                </a:solidFill>
              </a:rPr>
              <a:t>Advanced VLSI Chip Design </a:t>
            </a:r>
            <a:br>
              <a:rPr lang="en-IN" sz="3200" i="1" spc="-20" dirty="0">
                <a:solidFill>
                  <a:srgbClr val="AA0000"/>
                </a:solidFill>
                <a:latin typeface="Candara"/>
                <a:cs typeface="Candara"/>
              </a:rPr>
            </a:br>
            <a:r>
              <a:rPr sz="2400" i="1" dirty="0">
                <a:solidFill>
                  <a:srgbClr val="AA0000"/>
                </a:solidFill>
                <a:latin typeface="Candara"/>
                <a:cs typeface="Candara"/>
              </a:rPr>
              <a:t>Project:</a:t>
            </a:r>
            <a:r>
              <a:rPr sz="2400" i="1" spc="-60" dirty="0">
                <a:solidFill>
                  <a:srgbClr val="AA0000"/>
                </a:solidFill>
                <a:latin typeface="Candara"/>
                <a:cs typeface="Candara"/>
              </a:rPr>
              <a:t> </a:t>
            </a:r>
            <a:r>
              <a:rPr lang="en-US" sz="2400" i="1" dirty="0">
                <a:solidFill>
                  <a:srgbClr val="AA0000"/>
                </a:solidFill>
                <a:latin typeface="Candara"/>
                <a:cs typeface="Candara"/>
              </a:rPr>
              <a:t>Design and implement ASIC for Neural Network inference engine</a:t>
            </a:r>
            <a:endParaRPr sz="3200" dirty="0">
              <a:latin typeface="Candara"/>
              <a:cs typeface="Candar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85858" y="4771942"/>
            <a:ext cx="28738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800" b="1" spc="-10" dirty="0">
                <a:latin typeface="Candara"/>
                <a:cs typeface="Candara"/>
              </a:rPr>
              <a:t>P V Rajesh Kumar</a:t>
            </a:r>
            <a:endParaRPr sz="2800" dirty="0">
              <a:latin typeface="Candara"/>
              <a:cs typeface="Candar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686" y="38353"/>
            <a:ext cx="9067800" cy="6776720"/>
            <a:chOff x="27686" y="38353"/>
            <a:chExt cx="9067800" cy="6776720"/>
          </a:xfrm>
        </p:grpSpPr>
        <p:sp>
          <p:nvSpPr>
            <p:cNvPr id="5" name="object 5"/>
            <p:cNvSpPr/>
            <p:nvPr/>
          </p:nvSpPr>
          <p:spPr>
            <a:xfrm>
              <a:off x="40386" y="51053"/>
              <a:ext cx="9042400" cy="6751320"/>
            </a:xfrm>
            <a:custGeom>
              <a:avLst/>
              <a:gdLst/>
              <a:ahLst/>
              <a:cxnLst/>
              <a:rect l="l" t="t" r="r" b="b"/>
              <a:pathLst>
                <a:path w="9042400" h="6751320">
                  <a:moveTo>
                    <a:pt x="0" y="210947"/>
                  </a:moveTo>
                  <a:lnTo>
                    <a:pt x="5572" y="162592"/>
                  </a:lnTo>
                  <a:lnTo>
                    <a:pt x="21444" y="118197"/>
                  </a:lnTo>
                  <a:lnTo>
                    <a:pt x="46350" y="79028"/>
                  </a:lnTo>
                  <a:lnTo>
                    <a:pt x="79022" y="46356"/>
                  </a:lnTo>
                  <a:lnTo>
                    <a:pt x="118195" y="21448"/>
                  </a:lnTo>
                  <a:lnTo>
                    <a:pt x="162600" y="5573"/>
                  </a:lnTo>
                  <a:lnTo>
                    <a:pt x="210972" y="0"/>
                  </a:lnTo>
                  <a:lnTo>
                    <a:pt x="8830945" y="0"/>
                  </a:lnTo>
                  <a:lnTo>
                    <a:pt x="8879299" y="5573"/>
                  </a:lnTo>
                  <a:lnTo>
                    <a:pt x="8923694" y="21448"/>
                  </a:lnTo>
                  <a:lnTo>
                    <a:pt x="8962863" y="46356"/>
                  </a:lnTo>
                  <a:lnTo>
                    <a:pt x="8995535" y="79028"/>
                  </a:lnTo>
                  <a:lnTo>
                    <a:pt x="9020443" y="118197"/>
                  </a:lnTo>
                  <a:lnTo>
                    <a:pt x="9036318" y="162592"/>
                  </a:lnTo>
                  <a:lnTo>
                    <a:pt x="9041892" y="210947"/>
                  </a:lnTo>
                  <a:lnTo>
                    <a:pt x="9041892" y="6540347"/>
                  </a:lnTo>
                  <a:lnTo>
                    <a:pt x="9036318" y="6588719"/>
                  </a:lnTo>
                  <a:lnTo>
                    <a:pt x="9020443" y="6633124"/>
                  </a:lnTo>
                  <a:lnTo>
                    <a:pt x="8995535" y="6672297"/>
                  </a:lnTo>
                  <a:lnTo>
                    <a:pt x="8962863" y="6704969"/>
                  </a:lnTo>
                  <a:lnTo>
                    <a:pt x="8923694" y="6729875"/>
                  </a:lnTo>
                  <a:lnTo>
                    <a:pt x="8879299" y="6745747"/>
                  </a:lnTo>
                  <a:lnTo>
                    <a:pt x="8830945" y="6751320"/>
                  </a:lnTo>
                  <a:lnTo>
                    <a:pt x="210972" y="6751320"/>
                  </a:lnTo>
                  <a:lnTo>
                    <a:pt x="162600" y="6745747"/>
                  </a:lnTo>
                  <a:lnTo>
                    <a:pt x="118195" y="6729875"/>
                  </a:lnTo>
                  <a:lnTo>
                    <a:pt x="79022" y="6704969"/>
                  </a:lnTo>
                  <a:lnTo>
                    <a:pt x="46350" y="6672297"/>
                  </a:lnTo>
                  <a:lnTo>
                    <a:pt x="21444" y="6633124"/>
                  </a:lnTo>
                  <a:lnTo>
                    <a:pt x="5572" y="6588719"/>
                  </a:lnTo>
                  <a:lnTo>
                    <a:pt x="0" y="6540347"/>
                  </a:lnTo>
                  <a:lnTo>
                    <a:pt x="0" y="210947"/>
                  </a:lnTo>
                  <a:close/>
                </a:path>
              </a:pathLst>
            </a:custGeom>
            <a:ln w="254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276" y="280752"/>
              <a:ext cx="7895478" cy="72322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813" y="240868"/>
            <a:ext cx="776773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165">
              <a:lnSpc>
                <a:spcPct val="100000"/>
              </a:lnSpc>
              <a:spcBef>
                <a:spcPts val="100"/>
              </a:spcBef>
            </a:pPr>
            <a:r>
              <a:rPr dirty="0"/>
              <a:t>Hardware</a:t>
            </a:r>
            <a:r>
              <a:rPr spc="-45" dirty="0"/>
              <a:t> </a:t>
            </a:r>
            <a:r>
              <a:rPr spc="-10" dirty="0"/>
              <a:t>Architecture</a:t>
            </a:r>
            <a:r>
              <a:rPr lang="en-IN" spc="-10" dirty="0"/>
              <a:t> </a:t>
            </a:r>
            <a:r>
              <a:rPr lang="en-IN" spc="-25" dirty="0"/>
              <a:t>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042" y="965174"/>
            <a:ext cx="7513510" cy="518757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en-IN" sz="1200" dirty="0">
                <a:latin typeface="Candara"/>
                <a:cs typeface="Candara"/>
              </a:rPr>
              <a:t>High-level design comprises of following steps: 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lang="en-IN" sz="1200" dirty="0">
                <a:latin typeface="Candara"/>
                <a:cs typeface="Candara"/>
              </a:rPr>
              <a:t>Inputs </a:t>
            </a:r>
          </a:p>
          <a:p>
            <a:pPr marL="355600" marR="5080" lvl="1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 err="1">
                <a:latin typeface="Candara"/>
                <a:cs typeface="Candara"/>
              </a:rPr>
              <a:t>clk</a:t>
            </a:r>
            <a:r>
              <a:rPr lang="en-IN" sz="1200" dirty="0">
                <a:latin typeface="Candara"/>
                <a:cs typeface="Candara"/>
              </a:rPr>
              <a:t> (positive edge-triggered CLOCK) </a:t>
            </a:r>
          </a:p>
          <a:p>
            <a:pPr marL="355600" marR="5080" lvl="1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 err="1">
                <a:latin typeface="Candara"/>
                <a:cs typeface="Candara"/>
              </a:rPr>
              <a:t>rst</a:t>
            </a:r>
            <a:r>
              <a:rPr lang="en-IN" sz="1200" dirty="0">
                <a:latin typeface="Candara"/>
                <a:cs typeface="Candara"/>
              </a:rPr>
              <a:t> (positive edge-triggered RESET) </a:t>
            </a:r>
          </a:p>
          <a:p>
            <a:pPr marL="355600" marR="5080" lvl="1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  <a:cs typeface="Candara"/>
              </a:rPr>
              <a:t>start (positive edge-triggered to START inference) </a:t>
            </a:r>
          </a:p>
          <a:p>
            <a:pPr marL="355600" marR="5080" lvl="1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 err="1">
                <a:latin typeface="Candara"/>
                <a:cs typeface="Candara"/>
              </a:rPr>
              <a:t>Test_img</a:t>
            </a:r>
            <a:r>
              <a:rPr lang="en-IN" sz="1200" dirty="0">
                <a:latin typeface="Candara"/>
                <a:cs typeface="Candara"/>
              </a:rPr>
              <a:t> (256 bits test image 16x16 pixels) 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lang="en-IN" sz="1200" dirty="0">
                <a:latin typeface="Candara"/>
                <a:cs typeface="Candara"/>
              </a:rPr>
              <a:t>Outputs 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  <a:cs typeface="Candara"/>
              </a:rPr>
              <a:t>done (1 bit to signal inference is DONE) 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 err="1">
                <a:latin typeface="Candara"/>
                <a:cs typeface="Candara"/>
              </a:rPr>
              <a:t>predicted_val</a:t>
            </a:r>
            <a:r>
              <a:rPr lang="en-IN" sz="1200" dirty="0">
                <a:latin typeface="Candara"/>
                <a:cs typeface="Candara"/>
              </a:rPr>
              <a:t> (The digit predicted in [0-3] bits range 0 to 9 corresponding to the digit value) 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Wingdings" panose="05000000000000000000" pitchFamily="2" charset="2"/>
              <a:buChar char="q"/>
              <a:tabLst>
                <a:tab pos="355600" algn="l"/>
              </a:tabLst>
            </a:pPr>
            <a:r>
              <a:rPr lang="en-IN" sz="1200" dirty="0">
                <a:latin typeface="Candara"/>
              </a:rPr>
              <a:t>States of operation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</a:rPr>
              <a:t>Matrix multiply hidden layer weights (w12 x a1 i.e. Matrix Multiplication  [40 x 256] * [256 x 1]) 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</a:rPr>
              <a:t>Bias add hidden weights (z2 = w12 x a1 +b12 i.e. Matrix addition 40 x 1) 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</a:rPr>
              <a:t>Leaky RELU (On z2 = a2 i.e. 40 x 1). </a:t>
            </a:r>
            <a:r>
              <a:rPr lang="en-IN" sz="1200" b="1" dirty="0">
                <a:latin typeface="Candara"/>
              </a:rPr>
              <a:t>This is the Hidden layers output.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</a:rPr>
              <a:t>Matrix multiply output layer weights (w23 x a2 i.e. Matrix Multiplication  [10 x 40] * [40 x 1]) 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</a:rPr>
              <a:t>Bias add final layer weights (z3 = w23 x a2 +b23 10 x 1 i.e. Matrix addition 10 x 1) 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</a:rPr>
              <a:t>Leaky RELU (On z2 = a3 i.e. 10 x 1). </a:t>
            </a:r>
            <a:r>
              <a:rPr lang="en-IN" sz="1200" b="1" dirty="0">
                <a:latin typeface="Candara"/>
              </a:rPr>
              <a:t>This is the Output layers output.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</a:rPr>
              <a:t>Find Max of a3 to predict the image (The digit in [0-3] bits range 0 to 9 range.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IN" sz="1200" dirty="0">
                <a:latin typeface="Candara"/>
              </a:rPr>
              <a:t>done bit (signals end of inference is complete)</a:t>
            </a:r>
            <a:endParaRPr sz="1200" dirty="0">
              <a:latin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332213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4895">
              <a:lnSpc>
                <a:spcPct val="100000"/>
              </a:lnSpc>
              <a:spcBef>
                <a:spcPts val="100"/>
              </a:spcBef>
            </a:pPr>
            <a:r>
              <a:rPr dirty="0"/>
              <a:t>Control</a:t>
            </a:r>
            <a:r>
              <a:rPr spc="-30" dirty="0"/>
              <a:t> </a:t>
            </a:r>
            <a:r>
              <a:rPr spc="-25" dirty="0"/>
              <a:t>FSM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1184630"/>
            <a:ext cx="8258175" cy="5411738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FSM</a:t>
            </a:r>
            <a:endParaRPr lang="en-IN" sz="2000" spc="-1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// States of the operations</a:t>
            </a: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parameter IDLE          =   4'b0000;	//IDLE upon RESET &amp; initializes all Regs used in operation &amp; waits for START signal to go to W12 multiply</a:t>
            </a: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parameter W12_MULTIPLY  =   4'b0001;	// Weights W12 Multiply on input Image</a:t>
            </a: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parameter B12_ADDITION  =   4'b0010;	//Add Biases of B12</a:t>
            </a: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parameter RELU_STAGE1   =   4'b0011;	//Apply LEAKY RELU on the Added Biases</a:t>
            </a: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parameter W23_MULTIPLY  =   4'b0100;	 // Weights W23 Multiply on output of LEAKY RELU output</a:t>
            </a: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parameter B23_ADDITION  =   4'b0101;	 //Add Biases of B23</a:t>
            </a: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parameter RELU_STAGE2   =   4'b0110;	 //Apply LEAKY RELU on the Added Biases</a:t>
            </a: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parameter PREDICTION    =   4'b0111;	 //Predict the value</a:t>
            </a: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100" spc="-10" dirty="0">
                <a:latin typeface="Candara"/>
                <a:cs typeface="Candara"/>
              </a:rPr>
              <a:t>parameter FINISHED      =   4'b1000;	 //Generate a DONE signal as output</a:t>
            </a:r>
            <a:endParaRPr lang="en-IN" sz="2000" spc="-1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endParaRPr lang="en-IN" sz="2000" spc="-1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endParaRPr lang="en-IN" sz="2000" spc="-1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endParaRPr sz="2000" dirty="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4219" y="213436"/>
            <a:ext cx="70555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4895">
              <a:lnSpc>
                <a:spcPct val="100000"/>
              </a:lnSpc>
              <a:spcBef>
                <a:spcPts val="100"/>
              </a:spcBef>
            </a:pPr>
            <a:r>
              <a:rPr dirty="0"/>
              <a:t>Control</a:t>
            </a:r>
            <a:r>
              <a:rPr spc="-30" dirty="0"/>
              <a:t> </a:t>
            </a:r>
            <a:r>
              <a:rPr spc="-25" dirty="0"/>
              <a:t>FSM</a:t>
            </a:r>
            <a:r>
              <a:rPr lang="en-IN" spc="-25" dirty="0"/>
              <a:t> (contd..)</a:t>
            </a:r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CF69E-B240-C825-24DD-CEAB0E85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1" y="946109"/>
            <a:ext cx="8010144" cy="551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8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9080">
              <a:lnSpc>
                <a:spcPct val="100000"/>
              </a:lnSpc>
              <a:spcBef>
                <a:spcPts val="100"/>
              </a:spcBef>
            </a:pPr>
            <a:r>
              <a:rPr dirty="0"/>
              <a:t>Hardware</a:t>
            </a:r>
            <a:r>
              <a:rPr spc="-55" dirty="0"/>
              <a:t> </a:t>
            </a:r>
            <a:r>
              <a:rPr spc="-10" dirty="0"/>
              <a:t>Schematic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880" y="856706"/>
            <a:ext cx="564070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Picture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of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Schematic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from</a:t>
            </a:r>
            <a:r>
              <a:rPr sz="2000" spc="-5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Genus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(post-</a:t>
            </a:r>
            <a:r>
              <a:rPr sz="2000" spc="-10" dirty="0">
                <a:latin typeface="Candara"/>
                <a:cs typeface="Candara"/>
              </a:rPr>
              <a:t>synthesis)</a:t>
            </a:r>
            <a:endParaRPr lang="en-IN" sz="2000" spc="-10" dirty="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endParaRPr lang="en-IN" sz="2000" spc="-10" dirty="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F7068-6B04-0A38-A99F-ECCA2173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60" y="1254467"/>
            <a:ext cx="5753359" cy="53882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880" y="206536"/>
            <a:ext cx="778290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9080">
              <a:lnSpc>
                <a:spcPct val="100000"/>
              </a:lnSpc>
              <a:spcBef>
                <a:spcPts val="100"/>
              </a:spcBef>
            </a:pPr>
            <a:r>
              <a:rPr dirty="0"/>
              <a:t>Hardware</a:t>
            </a:r>
            <a:r>
              <a:rPr spc="-55" dirty="0"/>
              <a:t> </a:t>
            </a:r>
            <a:r>
              <a:rPr spc="-10" dirty="0"/>
              <a:t>Schematic</a:t>
            </a:r>
            <a:r>
              <a:rPr lang="en-IN" spc="-10" dirty="0"/>
              <a:t> </a:t>
            </a:r>
            <a:r>
              <a:rPr lang="en-IN" spc="-25" dirty="0"/>
              <a:t>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6880" y="856706"/>
            <a:ext cx="6290954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Picture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of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Schematic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from</a:t>
            </a:r>
            <a:r>
              <a:rPr sz="2000" spc="-50" dirty="0">
                <a:latin typeface="Candara"/>
                <a:cs typeface="Candara"/>
              </a:rPr>
              <a:t> </a:t>
            </a:r>
            <a:r>
              <a:rPr lang="en-IN" sz="2000" dirty="0" err="1">
                <a:latin typeface="Candara"/>
                <a:cs typeface="Candara"/>
              </a:rPr>
              <a:t>Vivado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(post-</a:t>
            </a:r>
            <a:r>
              <a:rPr sz="2000" spc="-10" dirty="0">
                <a:latin typeface="Candara"/>
                <a:cs typeface="Candara"/>
              </a:rPr>
              <a:t>synthesis)</a:t>
            </a:r>
            <a:endParaRPr lang="en-IN" sz="2000" spc="-10" dirty="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endParaRPr lang="en-IN" sz="2000" spc="-10" dirty="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151AA-3BF2-BD62-4CDB-262FA89E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84" y="1177627"/>
            <a:ext cx="4854974" cy="53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37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0">
              <a:lnSpc>
                <a:spcPct val="100000"/>
              </a:lnSpc>
              <a:spcBef>
                <a:spcPts val="100"/>
              </a:spcBef>
            </a:pPr>
            <a:r>
              <a:rPr dirty="0"/>
              <a:t>HW</a:t>
            </a:r>
            <a:r>
              <a:rPr spc="-5" dirty="0"/>
              <a:t> </a:t>
            </a:r>
            <a:r>
              <a:rPr spc="-10" dirty="0"/>
              <a:t>Simulation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390" y="675968"/>
            <a:ext cx="9411818" cy="27923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37185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Candara"/>
                <a:cs typeface="Candara"/>
              </a:rPr>
              <a:t>Description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of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testbench</a:t>
            </a:r>
            <a:r>
              <a:rPr sz="2000" spc="-4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–</a:t>
            </a:r>
            <a:r>
              <a:rPr lang="en-US" sz="2000" spc="-30" dirty="0">
                <a:latin typeface="Candara"/>
                <a:cs typeface="Candara"/>
              </a:rPr>
              <a:t> </a:t>
            </a:r>
          </a:p>
          <a:p>
            <a:pPr marL="355600" marR="337185" lvl="8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US" sz="1400" spc="-30" dirty="0">
                <a:latin typeface="Candara"/>
                <a:cs typeface="Candara"/>
              </a:rPr>
              <a:t>Test Bench gives 10 sample images to the DUT in a loop.</a:t>
            </a:r>
          </a:p>
          <a:p>
            <a:pPr marL="355600" marR="337185" lvl="8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US" sz="1400" spc="-30" dirty="0">
                <a:latin typeface="Candara"/>
                <a:cs typeface="Candara"/>
              </a:rPr>
              <a:t>Sample images are taken unshuffled from </a:t>
            </a:r>
            <a:r>
              <a:rPr lang="en-US" sz="1400" b="1" spc="-30" dirty="0" err="1">
                <a:latin typeface="Candara"/>
                <a:cs typeface="Candara"/>
              </a:rPr>
              <a:t>semeion.data</a:t>
            </a:r>
            <a:r>
              <a:rPr lang="en-US" sz="1400" spc="-30" dirty="0">
                <a:latin typeface="Candara"/>
                <a:cs typeface="Candara"/>
              </a:rPr>
              <a:t>.  Indices [1, 21, 41, 61, 81, 101, 121, 141, 161, 181].</a:t>
            </a:r>
          </a:p>
          <a:p>
            <a:pPr marL="355600" marR="337185" lvl="8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Input images are sent in a 256 bit array.</a:t>
            </a:r>
          </a:p>
          <a:p>
            <a:pPr marL="355600" marR="337185" lvl="8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Once the DUT completes operation, DUT sends a DONE signal.</a:t>
            </a:r>
          </a:p>
          <a:p>
            <a:pPr marL="355600" marR="337185" lvl="8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In Test Bench wait for DONE signal.</a:t>
            </a:r>
          </a:p>
          <a:p>
            <a:pPr marL="355600" marR="337185" lvl="8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Upon Done, verify the predicted value from One-Hot encoded value of that input Test Data.</a:t>
            </a:r>
          </a:p>
          <a:p>
            <a:pPr marL="355600" marR="337185" lvl="8" indent="-342900">
              <a:lnSpc>
                <a:spcPct val="150100"/>
              </a:lnSpc>
              <a:spcBef>
                <a:spcPts val="95"/>
              </a:spcBef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US" sz="1400" b="1" u="sng" dirty="0" err="1">
                <a:latin typeface="Candara"/>
                <a:cs typeface="Candara"/>
              </a:rPr>
              <a:t>Vivado</a:t>
            </a:r>
            <a:r>
              <a:rPr lang="en-US" sz="1400" b="1" u="sng" dirty="0">
                <a:latin typeface="Candara"/>
                <a:cs typeface="Candara"/>
              </a:rPr>
              <a:t> Simulation: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F8DE9-03AF-A77E-3CF9-85E4097D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0" y="3683301"/>
            <a:ext cx="8445260" cy="290263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0">
              <a:lnSpc>
                <a:spcPct val="100000"/>
              </a:lnSpc>
              <a:spcBef>
                <a:spcPts val="100"/>
              </a:spcBef>
            </a:pPr>
            <a:r>
              <a:rPr dirty="0"/>
              <a:t>HW</a:t>
            </a:r>
            <a:r>
              <a:rPr spc="-5" dirty="0"/>
              <a:t> </a:t>
            </a:r>
            <a:r>
              <a:rPr spc="-10" dirty="0"/>
              <a:t>Simulation</a:t>
            </a:r>
            <a:r>
              <a:rPr lang="en-IN" spc="-10" dirty="0"/>
              <a:t> (</a:t>
            </a:r>
            <a:r>
              <a:rPr lang="en-IN" spc="-10" dirty="0" err="1"/>
              <a:t>Contd</a:t>
            </a:r>
            <a:r>
              <a:rPr lang="en-IN" spc="-10" dirty="0"/>
              <a:t>…)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390" y="675968"/>
            <a:ext cx="9411818" cy="9006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37185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000" b="1" u="sng" dirty="0" err="1">
                <a:latin typeface="Candara"/>
                <a:cs typeface="Candara"/>
              </a:rPr>
              <a:t>Vivado</a:t>
            </a:r>
            <a:r>
              <a:rPr lang="en-US" sz="2000" b="1" u="sng" dirty="0">
                <a:latin typeface="Candara"/>
                <a:cs typeface="Candara"/>
              </a:rPr>
              <a:t> Simulation: </a:t>
            </a:r>
          </a:p>
          <a:p>
            <a:pPr marL="355600" marR="337185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000" dirty="0">
                <a:latin typeface="Candara"/>
                <a:cs typeface="Candara"/>
              </a:rPr>
              <a:t>Showing the signals &amp; data at various stages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3F8DE9-03AF-A77E-3CF9-85E4097D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0" y="1828621"/>
            <a:ext cx="8609374" cy="358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06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0">
              <a:lnSpc>
                <a:spcPct val="100000"/>
              </a:lnSpc>
              <a:spcBef>
                <a:spcPts val="100"/>
              </a:spcBef>
            </a:pPr>
            <a:r>
              <a:rPr dirty="0"/>
              <a:t>HW</a:t>
            </a:r>
            <a:r>
              <a:rPr spc="-5" dirty="0"/>
              <a:t> </a:t>
            </a:r>
            <a:r>
              <a:rPr spc="-10" dirty="0"/>
              <a:t>Simulation</a:t>
            </a:r>
            <a:r>
              <a:rPr lang="en-IN" spc="-10" dirty="0"/>
              <a:t> (</a:t>
            </a:r>
            <a:r>
              <a:rPr lang="en-IN" spc="-10" dirty="0" err="1"/>
              <a:t>Contd</a:t>
            </a:r>
            <a:r>
              <a:rPr lang="en-IN" spc="-10" dirty="0"/>
              <a:t>…)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5114" y="814581"/>
            <a:ext cx="9411818" cy="10200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37185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1600" b="1" u="sng" dirty="0">
                <a:latin typeface="Candara"/>
                <a:cs typeface="Candara"/>
              </a:rPr>
              <a:t>Cadence NC Sim Simulation: </a:t>
            </a:r>
          </a:p>
          <a:p>
            <a:pPr marL="355600" marR="337185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1400" b="1" u="sng" dirty="0" err="1">
                <a:latin typeface="Candara"/>
                <a:cs typeface="Candara"/>
              </a:rPr>
              <a:t>WorkSpace</a:t>
            </a:r>
            <a:r>
              <a:rPr lang="en-US" sz="1400" b="1" u="sng" dirty="0">
                <a:latin typeface="Candara"/>
                <a:cs typeface="Candara"/>
              </a:rPr>
              <a:t> Path:</a:t>
            </a:r>
            <a:r>
              <a:rPr lang="en-US" sz="1400" dirty="0">
                <a:latin typeface="Candara"/>
                <a:cs typeface="Candara"/>
              </a:rPr>
              <a:t> /home/client25/Desktop/PVR/</a:t>
            </a:r>
            <a:r>
              <a:rPr lang="en-US" sz="1400" dirty="0" err="1">
                <a:latin typeface="Candara"/>
                <a:cs typeface="Candara"/>
              </a:rPr>
              <a:t>neural_nw_inference</a:t>
            </a:r>
            <a:r>
              <a:rPr lang="en-US" sz="1400" dirty="0">
                <a:latin typeface="Candara"/>
                <a:cs typeface="Candara"/>
              </a:rPr>
              <a:t>/</a:t>
            </a:r>
          </a:p>
          <a:p>
            <a:pPr marL="355600" marR="337185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Showing the signals &amp; data at various stages on </a:t>
            </a:r>
            <a:r>
              <a:rPr lang="en-US" sz="1400" b="1" dirty="0">
                <a:latin typeface="Candara"/>
                <a:cs typeface="Candara"/>
              </a:rPr>
              <a:t>NC SIM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7D1CA-F142-8D17-0107-FA347CF4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" y="2045152"/>
            <a:ext cx="8522208" cy="436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7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0">
              <a:lnSpc>
                <a:spcPct val="100000"/>
              </a:lnSpc>
              <a:spcBef>
                <a:spcPts val="100"/>
              </a:spcBef>
            </a:pPr>
            <a:r>
              <a:rPr dirty="0"/>
              <a:t>HW</a:t>
            </a:r>
            <a:r>
              <a:rPr spc="-5" dirty="0"/>
              <a:t> </a:t>
            </a:r>
            <a:r>
              <a:rPr spc="-10" dirty="0"/>
              <a:t>Simulation</a:t>
            </a:r>
            <a:r>
              <a:rPr lang="en-IN" spc="-10" dirty="0"/>
              <a:t> (</a:t>
            </a:r>
            <a:r>
              <a:rPr lang="en-IN" spc="-10" dirty="0" err="1"/>
              <a:t>Contd</a:t>
            </a:r>
            <a:r>
              <a:rPr lang="en-IN" spc="-10" dirty="0"/>
              <a:t>…)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65114" y="814581"/>
            <a:ext cx="9411818" cy="19818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37185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1400" b="1" u="sng" dirty="0">
                <a:latin typeface="Candara"/>
                <a:cs typeface="Candara"/>
              </a:rPr>
              <a:t>Testbench: </a:t>
            </a:r>
          </a:p>
          <a:p>
            <a:pPr marL="355600" marR="337185" lvl="2" indent="-342900">
              <a:lnSpc>
                <a:spcPct val="150100"/>
              </a:lnSpc>
              <a:spcBef>
                <a:spcPts val="95"/>
              </a:spcBef>
              <a:buFont typeface="+mj-lt"/>
              <a:buAutoNum type="arabicPeriod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“</a:t>
            </a:r>
            <a:r>
              <a:rPr lang="en-US" sz="1400" dirty="0" err="1">
                <a:latin typeface="Candara"/>
                <a:cs typeface="Candara"/>
              </a:rPr>
              <a:t>rst</a:t>
            </a:r>
            <a:r>
              <a:rPr lang="en-US" sz="1400" dirty="0">
                <a:latin typeface="Candara"/>
                <a:cs typeface="Candara"/>
              </a:rPr>
              <a:t>” signal is given at the beginning</a:t>
            </a:r>
          </a:p>
          <a:p>
            <a:pPr marL="355600" marR="337185" lvl="2" indent="-342900">
              <a:lnSpc>
                <a:spcPct val="150100"/>
              </a:lnSpc>
              <a:spcBef>
                <a:spcPts val="95"/>
              </a:spcBef>
              <a:buFont typeface="+mj-lt"/>
              <a:buAutoNum type="arabicPeriod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“</a:t>
            </a:r>
            <a:r>
              <a:rPr lang="en-US" sz="1400" dirty="0" err="1">
                <a:latin typeface="Candara"/>
                <a:cs typeface="Candara"/>
              </a:rPr>
              <a:t>img</a:t>
            </a:r>
            <a:r>
              <a:rPr lang="en-US" sz="1400" dirty="0">
                <a:latin typeface="Candara"/>
                <a:cs typeface="Candara"/>
              </a:rPr>
              <a:t>” is set to the test image from the array “</a:t>
            </a:r>
            <a:r>
              <a:rPr lang="en-US" sz="1400" dirty="0" err="1">
                <a:latin typeface="Candara"/>
                <a:cs typeface="Candara"/>
              </a:rPr>
              <a:t>test_imgs</a:t>
            </a:r>
            <a:r>
              <a:rPr lang="en-US" sz="1400" dirty="0">
                <a:latin typeface="Candara"/>
                <a:cs typeface="Candara"/>
              </a:rPr>
              <a:t>[]” which points to 10 images</a:t>
            </a:r>
          </a:p>
          <a:p>
            <a:pPr marL="355600" marR="337185" lvl="2" indent="-342900">
              <a:lnSpc>
                <a:spcPct val="150100"/>
              </a:lnSpc>
              <a:spcBef>
                <a:spcPts val="95"/>
              </a:spcBef>
              <a:buFont typeface="+mj-lt"/>
              <a:buAutoNum type="arabicPeriod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“start” signal is given</a:t>
            </a:r>
          </a:p>
          <a:p>
            <a:pPr marL="355600" marR="337185" lvl="2" indent="-342900">
              <a:lnSpc>
                <a:spcPct val="150100"/>
              </a:lnSpc>
              <a:spcBef>
                <a:spcPts val="95"/>
              </a:spcBef>
              <a:buFont typeface="+mj-lt"/>
              <a:buAutoNum type="arabicPeriod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Testbench waits for “done” signal &amp; then shows the predicted image.</a:t>
            </a:r>
          </a:p>
          <a:p>
            <a:pPr marL="355600" marR="337185" lvl="2" indent="-342900">
              <a:lnSpc>
                <a:spcPct val="150100"/>
              </a:lnSpc>
              <a:spcBef>
                <a:spcPts val="95"/>
              </a:spcBef>
              <a:buFont typeface="+mj-lt"/>
              <a:buAutoNum type="arabicPeriod"/>
              <a:tabLst>
                <a:tab pos="355600" algn="l"/>
              </a:tabLst>
            </a:pPr>
            <a:r>
              <a:rPr lang="en-US" sz="1400" dirty="0">
                <a:latin typeface="Candara"/>
                <a:cs typeface="Candara"/>
              </a:rPr>
              <a:t>Loop for 10 images from step #2 to #4 steps above.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293C2-58DA-145E-B22F-4540FC47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87" y="2841082"/>
            <a:ext cx="7308252" cy="362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5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0">
              <a:lnSpc>
                <a:spcPct val="100000"/>
              </a:lnSpc>
              <a:spcBef>
                <a:spcPts val="100"/>
              </a:spcBef>
            </a:pPr>
            <a:r>
              <a:rPr dirty="0"/>
              <a:t>HW</a:t>
            </a:r>
            <a:r>
              <a:rPr spc="-5" dirty="0"/>
              <a:t> </a:t>
            </a:r>
            <a:r>
              <a:rPr spc="-10" dirty="0"/>
              <a:t>Simulation</a:t>
            </a:r>
            <a:r>
              <a:rPr lang="en-IN" spc="-10" dirty="0"/>
              <a:t> (</a:t>
            </a:r>
            <a:r>
              <a:rPr lang="en-IN" spc="-10" dirty="0" err="1"/>
              <a:t>Contd</a:t>
            </a:r>
            <a:r>
              <a:rPr lang="en-IN" spc="-10" dirty="0"/>
              <a:t>…)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2528" y="722964"/>
            <a:ext cx="8816197" cy="141057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Hidden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Layer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Output</a:t>
            </a:r>
            <a:r>
              <a:rPr lang="en-IN" sz="2000" spc="-10" dirty="0">
                <a:latin typeface="Candara"/>
                <a:cs typeface="Candara"/>
              </a:rPr>
              <a:t> (</a:t>
            </a:r>
            <a:r>
              <a:rPr lang="en-IN" sz="2000" b="1" spc="-10" dirty="0">
                <a:latin typeface="Candara"/>
                <a:cs typeface="Candara"/>
              </a:rPr>
              <a:t>NC SIM vs </a:t>
            </a:r>
            <a:r>
              <a:rPr lang="en-IN" sz="2000" b="1" spc="-10" dirty="0" err="1">
                <a:latin typeface="Candara"/>
                <a:cs typeface="Candara"/>
              </a:rPr>
              <a:t>Matlab</a:t>
            </a:r>
            <a:r>
              <a:rPr lang="en-IN" sz="2000" spc="-10" dirty="0">
                <a:latin typeface="Candara"/>
                <a:cs typeface="Candara"/>
              </a:rPr>
              <a:t>)</a:t>
            </a:r>
          </a:p>
          <a:p>
            <a:pPr marL="812800" marR="5080" lvl="1" indent="-342900">
              <a:lnSpc>
                <a:spcPct val="150000"/>
              </a:lnSpc>
              <a:buFont typeface="Arial"/>
              <a:buChar char="•"/>
              <a:tabLst>
                <a:tab pos="812800" algn="l"/>
              </a:tabLst>
            </a:pPr>
            <a:r>
              <a:rPr lang="en-US" sz="1400" spc="-10" dirty="0">
                <a:latin typeface="Candara"/>
                <a:cs typeface="Candara"/>
              </a:rPr>
              <a:t>Hidden layer (</a:t>
            </a:r>
            <a:r>
              <a:rPr lang="en-US" sz="1400" b="1" spc="-10" dirty="0">
                <a:latin typeface="Candara"/>
                <a:cs typeface="Candara"/>
              </a:rPr>
              <a:t>a2</a:t>
            </a:r>
            <a:r>
              <a:rPr lang="en-US" sz="1400" spc="-10" dirty="0">
                <a:latin typeface="Candara"/>
                <a:cs typeface="Candara"/>
              </a:rPr>
              <a:t>) &amp; Output layer (</a:t>
            </a:r>
            <a:r>
              <a:rPr lang="en-US" sz="1400" b="1" spc="-10" dirty="0">
                <a:latin typeface="Candara"/>
                <a:cs typeface="Candara"/>
              </a:rPr>
              <a:t>a3</a:t>
            </a:r>
            <a:r>
              <a:rPr lang="en-US" sz="1400" spc="-10" dirty="0">
                <a:latin typeface="Candara"/>
                <a:cs typeface="Candara"/>
              </a:rPr>
              <a:t>) shown below comparing Pre-Synthesis simulation &amp; </a:t>
            </a:r>
            <a:r>
              <a:rPr lang="en-US" sz="1400" spc="-10" dirty="0" err="1">
                <a:latin typeface="Candara"/>
                <a:cs typeface="Candara"/>
              </a:rPr>
              <a:t>Matlab</a:t>
            </a:r>
            <a:r>
              <a:rPr lang="en-US" sz="1400" spc="-10" dirty="0">
                <a:latin typeface="Candara"/>
                <a:cs typeface="Candara"/>
              </a:rPr>
              <a:t> output</a:t>
            </a:r>
          </a:p>
          <a:p>
            <a:pPr marL="812800" marR="5080" lvl="1" indent="-342900">
              <a:lnSpc>
                <a:spcPct val="150000"/>
              </a:lnSpc>
              <a:buFont typeface="Arial"/>
              <a:buChar char="•"/>
              <a:tabLst>
                <a:tab pos="812800" algn="l"/>
              </a:tabLst>
            </a:pPr>
            <a:r>
              <a:rPr lang="en-US" sz="1400" b="1" spc="-10" dirty="0">
                <a:latin typeface="Candara"/>
                <a:cs typeface="Candara"/>
              </a:rPr>
              <a:t>a2</a:t>
            </a:r>
            <a:r>
              <a:rPr lang="en-US" sz="1400" spc="-10" dirty="0">
                <a:latin typeface="Candara"/>
                <a:cs typeface="Candara"/>
              </a:rPr>
              <a:t>: Hidden layer output</a:t>
            </a:r>
          </a:p>
          <a:p>
            <a:pPr marL="812800" marR="5080" lvl="1" indent="-342900">
              <a:lnSpc>
                <a:spcPct val="150000"/>
              </a:lnSpc>
              <a:buFont typeface="Arial"/>
              <a:buChar char="•"/>
              <a:tabLst>
                <a:tab pos="812800" algn="l"/>
              </a:tabLst>
            </a:pPr>
            <a:r>
              <a:rPr lang="en-US" sz="1400" b="1" spc="-10" dirty="0">
                <a:latin typeface="Candara"/>
                <a:cs typeface="Candara"/>
              </a:rPr>
              <a:t>a3</a:t>
            </a:r>
            <a:r>
              <a:rPr lang="en-US" sz="1400" spc="-10" dirty="0">
                <a:latin typeface="Candara"/>
                <a:cs typeface="Candara"/>
              </a:rPr>
              <a:t>: Output layer output</a:t>
            </a:r>
            <a:endParaRPr lang="en-US" sz="1400" dirty="0">
              <a:latin typeface="Candara"/>
              <a:cs typeface="Candar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9D16A2-D0F1-3E84-2E47-E3BC63A1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43" y="2228614"/>
            <a:ext cx="8677656" cy="44140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39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1184630"/>
            <a:ext cx="8561426" cy="546046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Problem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Statement</a:t>
            </a:r>
            <a:endParaRPr lang="en-IN" sz="2000" spc="-10" dirty="0">
              <a:latin typeface="Candara"/>
              <a:cs typeface="Candara"/>
            </a:endParaRPr>
          </a:p>
          <a:p>
            <a:pPr marL="355600" lvl="1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dirty="0">
                <a:latin typeface="Candara"/>
              </a:rPr>
              <a:t>Design and implement an ASIC for a Neural Network inference engine.</a:t>
            </a:r>
            <a:endParaRPr lang="en-IN" dirty="0">
              <a:latin typeface="Candara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Dataset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description</a:t>
            </a:r>
            <a:endParaRPr lang="en-IN" sz="2000" spc="-10" dirty="0">
              <a:latin typeface="Candara"/>
              <a:cs typeface="Candara"/>
            </a:endParaRPr>
          </a:p>
          <a:p>
            <a:pPr marL="355600" lvl="1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dirty="0">
                <a:latin typeface="Candara"/>
                <a:cs typeface="Candara"/>
              </a:rPr>
              <a:t>Semeion Handwritten Digit Dataset </a:t>
            </a:r>
            <a:r>
              <a:rPr lang="en-IN" dirty="0" err="1">
                <a:latin typeface="Candara"/>
                <a:cs typeface="Candara"/>
              </a:rPr>
              <a:t>semeion.data</a:t>
            </a:r>
            <a:r>
              <a:rPr lang="en-IN" dirty="0">
                <a:latin typeface="Candara"/>
                <a:cs typeface="Candara"/>
              </a:rPr>
              <a:t> (UCI ML Repository)</a:t>
            </a:r>
          </a:p>
          <a:p>
            <a:pPr marL="355600" lvl="1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dirty="0">
                <a:latin typeface="Candara"/>
                <a:cs typeface="Candara"/>
              </a:rPr>
              <a:t>Reference: </a:t>
            </a:r>
            <a:r>
              <a:rPr lang="en-IN" dirty="0">
                <a:latin typeface="Candara"/>
                <a:cs typeface="Candara"/>
                <a:hlinkClick r:id="rId2"/>
              </a:rPr>
              <a:t>https://archive.ics.uci.edu/ml/datasets/semeion+handwritten+digit</a:t>
            </a:r>
            <a:endParaRPr lang="en-IN" dirty="0">
              <a:latin typeface="Candara"/>
              <a:cs typeface="Candara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lang="en-IN" sz="2000" dirty="0">
                <a:latin typeface="Candara"/>
                <a:cs typeface="Candara"/>
              </a:rPr>
              <a:t>Dataset Details:</a:t>
            </a:r>
          </a:p>
          <a:p>
            <a:pPr marL="355600" lvl="1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dirty="0">
                <a:latin typeface="Candara"/>
              </a:rPr>
              <a:t>Dataset is a 1593 x 256 Matrix</a:t>
            </a:r>
          </a:p>
          <a:p>
            <a:pPr marL="355600" lvl="1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dirty="0">
                <a:latin typeface="Candara"/>
              </a:rPr>
              <a:t>1593 images contains Train Data: 1100, Test Data: 493</a:t>
            </a:r>
          </a:p>
          <a:p>
            <a:pPr marL="355600" lvl="1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dirty="0">
                <a:latin typeface="Candara"/>
              </a:rPr>
              <a:t>Each image is 16x16 binary vectorized to 256 bits</a:t>
            </a:r>
          </a:p>
          <a:p>
            <a:pPr marL="355600" lvl="1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dirty="0">
                <a:latin typeface="Candara"/>
              </a:rPr>
              <a:t>10 Classification outputs one hot encoded (1 out of 10 is 1, rest are 0) at last 10 bits.</a:t>
            </a:r>
            <a:endParaRPr lang="en-IN" dirty="0">
              <a:latin typeface="Candara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endParaRPr lang="en-IN" sz="2000" dirty="0">
              <a:latin typeface="Candara"/>
              <a:cs typeface="Candara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endParaRPr sz="2000" dirty="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0555">
              <a:lnSpc>
                <a:spcPct val="100000"/>
              </a:lnSpc>
              <a:spcBef>
                <a:spcPts val="100"/>
              </a:spcBef>
            </a:pPr>
            <a:r>
              <a:rPr dirty="0"/>
              <a:t>Accuracy</a:t>
            </a:r>
            <a:r>
              <a:rPr spc="-45" dirty="0"/>
              <a:t> </a:t>
            </a:r>
            <a:r>
              <a:rPr spc="-10" dirty="0"/>
              <a:t>Results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3702" y="843533"/>
            <a:ext cx="8314538" cy="4783361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Software</a:t>
            </a:r>
            <a:r>
              <a:rPr sz="2000" spc="-7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Accuracy:</a:t>
            </a:r>
            <a:endParaRPr sz="2000" dirty="0">
              <a:latin typeface="Candara"/>
              <a:cs typeface="Candara"/>
            </a:endParaRPr>
          </a:p>
          <a:p>
            <a:pPr marL="812165" lvl="1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10" dirty="0">
                <a:latin typeface="Candara"/>
                <a:cs typeface="Candara"/>
              </a:rPr>
              <a:t>Train</a:t>
            </a:r>
            <a:r>
              <a:rPr sz="2000" spc="-70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data:</a:t>
            </a:r>
            <a:r>
              <a:rPr lang="en-IN" sz="2000" spc="-10" dirty="0">
                <a:latin typeface="Candara"/>
                <a:cs typeface="Candara"/>
              </a:rPr>
              <a:t>	99.36365%</a:t>
            </a:r>
            <a:endParaRPr sz="2000" dirty="0">
              <a:latin typeface="Candara"/>
              <a:cs typeface="Candara"/>
            </a:endParaRPr>
          </a:p>
          <a:p>
            <a:pPr marL="812165" lvl="1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10" dirty="0">
                <a:latin typeface="Candara"/>
                <a:cs typeface="Candara"/>
              </a:rPr>
              <a:t>Testing</a:t>
            </a:r>
            <a:r>
              <a:rPr sz="2000" spc="-5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with</a:t>
            </a:r>
            <a:r>
              <a:rPr sz="2000" spc="-4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floating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point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weights:</a:t>
            </a:r>
            <a:r>
              <a:rPr lang="en-IN" sz="2000" spc="-10" dirty="0">
                <a:latin typeface="Candara"/>
                <a:cs typeface="Candara"/>
              </a:rPr>
              <a:t> 90.872211</a:t>
            </a:r>
            <a:endParaRPr sz="2000" dirty="0">
              <a:latin typeface="Candara"/>
              <a:cs typeface="Candara"/>
            </a:endParaRPr>
          </a:p>
          <a:p>
            <a:pPr marL="812165" lvl="1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20" dirty="0">
                <a:latin typeface="Candara"/>
                <a:cs typeface="Candara"/>
              </a:rPr>
              <a:t>Test</a:t>
            </a:r>
            <a:r>
              <a:rPr sz="2000" spc="-4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data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with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fixed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point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weights:</a:t>
            </a:r>
            <a:r>
              <a:rPr lang="en-IN" sz="2000" spc="-10" dirty="0">
                <a:latin typeface="Candara"/>
                <a:cs typeface="Candara"/>
              </a:rPr>
              <a:t> 89.04665</a:t>
            </a:r>
            <a:endParaRPr sz="2000" dirty="0">
              <a:latin typeface="Candara"/>
              <a:cs typeface="Candara"/>
            </a:endParaRPr>
          </a:p>
          <a:p>
            <a:pPr lvl="1">
              <a:lnSpc>
                <a:spcPct val="100000"/>
              </a:lnSpc>
              <a:spcBef>
                <a:spcPts val="2360"/>
              </a:spcBef>
              <a:buFont typeface="Arial"/>
              <a:buChar char="•"/>
            </a:pPr>
            <a:endParaRPr sz="200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Accuracy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on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spc="-25" dirty="0">
                <a:latin typeface="Candara"/>
                <a:cs typeface="Candara"/>
              </a:rPr>
              <a:t>HW:</a:t>
            </a:r>
            <a:endParaRPr sz="2000" dirty="0">
              <a:latin typeface="Candara"/>
              <a:cs typeface="Candara"/>
            </a:endParaRPr>
          </a:p>
          <a:p>
            <a:pPr marL="812165" lvl="1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812165" algn="l"/>
              </a:tabLst>
            </a:pPr>
            <a:r>
              <a:rPr sz="2000" spc="-10" dirty="0">
                <a:latin typeface="Candara"/>
                <a:cs typeface="Candara"/>
              </a:rPr>
              <a:t>Pre-</a:t>
            </a:r>
            <a:r>
              <a:rPr sz="2000" dirty="0">
                <a:latin typeface="Candara"/>
                <a:cs typeface="Candara"/>
              </a:rPr>
              <a:t>synthesis:</a:t>
            </a:r>
            <a:r>
              <a:rPr sz="2000" spc="-4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(10</a:t>
            </a:r>
            <a:r>
              <a:rPr sz="2000" spc="-10" dirty="0">
                <a:latin typeface="Candara"/>
                <a:cs typeface="Candara"/>
              </a:rPr>
              <a:t> images)</a:t>
            </a:r>
            <a:r>
              <a:rPr lang="en-IN" sz="2000" spc="-10" dirty="0">
                <a:latin typeface="Candara"/>
                <a:cs typeface="Candara"/>
              </a:rPr>
              <a:t>: 90%</a:t>
            </a:r>
            <a:endParaRPr sz="2000" dirty="0">
              <a:latin typeface="Candara"/>
              <a:cs typeface="Candara"/>
            </a:endParaRPr>
          </a:p>
          <a:p>
            <a:pPr lvl="1">
              <a:lnSpc>
                <a:spcPct val="100000"/>
              </a:lnSpc>
              <a:spcBef>
                <a:spcPts val="2360"/>
              </a:spcBef>
              <a:buFont typeface="Arial"/>
              <a:buChar char="•"/>
            </a:pPr>
            <a:endParaRPr sz="200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If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there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is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an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accuracy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drop,</a:t>
            </a:r>
            <a:r>
              <a:rPr sz="2000" spc="-4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why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has</a:t>
            </a:r>
            <a:r>
              <a:rPr sz="2000" spc="-1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it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happened?</a:t>
            </a:r>
            <a:endParaRPr lang="en-IN" sz="2000" spc="-1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buFont typeface="Arial"/>
              <a:buChar char="•"/>
              <a:tabLst>
                <a:tab pos="354965" algn="l"/>
              </a:tabLst>
            </a:pPr>
            <a:r>
              <a:rPr lang="en-IN" sz="2000" spc="-10" dirty="0">
                <a:latin typeface="Candara"/>
                <a:cs typeface="Candara"/>
              </a:rPr>
              <a:t>Floating to Fixed point conversion causes the error. Increasing the bit width we can achieve more accuracy</a:t>
            </a:r>
            <a:endParaRPr sz="2000" dirty="0">
              <a:latin typeface="Candara"/>
              <a:cs typeface="Canda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1A3774-BDC0-7A12-6775-2701BC0D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950" y="1423170"/>
            <a:ext cx="3002045" cy="22333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5780">
              <a:lnSpc>
                <a:spcPct val="100000"/>
              </a:lnSpc>
              <a:spcBef>
                <a:spcPts val="100"/>
              </a:spcBef>
            </a:pPr>
            <a:r>
              <a:rPr dirty="0"/>
              <a:t>Synthesis</a:t>
            </a:r>
            <a:r>
              <a:rPr spc="-90" dirty="0"/>
              <a:t> </a:t>
            </a:r>
            <a:r>
              <a:rPr spc="-10" dirty="0"/>
              <a:t>Reports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1336675"/>
            <a:ext cx="47091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QOR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and</a:t>
            </a:r>
            <a:r>
              <a:rPr sz="2000" spc="-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Power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Reports</a:t>
            </a:r>
            <a:r>
              <a:rPr sz="2000" spc="-4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from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Synthesis.</a:t>
            </a:r>
            <a:endParaRPr sz="2000">
              <a:latin typeface="Candara"/>
              <a:cs typeface="Candar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52DC8A-7BB4-16A0-0633-A8F7823D6B8F}"/>
              </a:ext>
            </a:extLst>
          </p:cNvPr>
          <p:cNvSpPr txBox="1"/>
          <p:nvPr/>
        </p:nvSpPr>
        <p:spPr>
          <a:xfrm>
            <a:off x="515868" y="266589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POWER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CDEA9-2F97-D9B7-A27E-97F2CF306567}"/>
              </a:ext>
            </a:extLst>
          </p:cNvPr>
          <p:cNvSpPr txBox="1"/>
          <p:nvPr/>
        </p:nvSpPr>
        <p:spPr>
          <a:xfrm>
            <a:off x="5106876" y="264689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u="sng" dirty="0"/>
              <a:t>QOR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E3E4A73-2312-61D4-8009-0BDB1293F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012067"/>
              </p:ext>
            </p:extLst>
          </p:nvPr>
        </p:nvGraphicFramePr>
        <p:xfrm>
          <a:off x="696556" y="2057400"/>
          <a:ext cx="6953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695231" imgH="514350" progId="Package">
                  <p:embed/>
                </p:oleObj>
              </mc:Choice>
              <mc:Fallback>
                <p:oleObj name="Packager Shell Object" showAsIcon="1" r:id="rId2" imgW="695231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6556" y="2057400"/>
                        <a:ext cx="6953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54BD7A2-F8C9-C539-F7D3-1B15B519D3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416159"/>
              </p:ext>
            </p:extLst>
          </p:nvPr>
        </p:nvGraphicFramePr>
        <p:xfrm>
          <a:off x="1482483" y="2067249"/>
          <a:ext cx="4381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437978" imgH="514350" progId="Package">
                  <p:embed/>
                </p:oleObj>
              </mc:Choice>
              <mc:Fallback>
                <p:oleObj name="Packager Shell Object" showAsIcon="1" r:id="rId4" imgW="437978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2483" y="2067249"/>
                        <a:ext cx="4381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363108A-155E-0E5C-B6AE-CE1BD6DD6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92233"/>
              </p:ext>
            </p:extLst>
          </p:nvPr>
        </p:nvGraphicFramePr>
        <p:xfrm>
          <a:off x="1968283" y="2067249"/>
          <a:ext cx="6191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619061" imgH="514350" progId="Package">
                  <p:embed/>
                </p:oleObj>
              </mc:Choice>
              <mc:Fallback>
                <p:oleObj name="Packager Shell Object" showAsIcon="1" r:id="rId6" imgW="619061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68283" y="2067249"/>
                        <a:ext cx="6191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D7D59CC-B8AF-B8E3-4E57-7673184243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124315"/>
              </p:ext>
            </p:extLst>
          </p:nvPr>
        </p:nvGraphicFramePr>
        <p:xfrm>
          <a:off x="2587408" y="2057400"/>
          <a:ext cx="18192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1819099" imgH="514350" progId="Package">
                  <p:embed/>
                </p:oleObj>
              </mc:Choice>
              <mc:Fallback>
                <p:oleObj name="Packager Shell Object" showAsIcon="1" r:id="rId8" imgW="1819099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87408" y="2057400"/>
                        <a:ext cx="18192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34C4E44-3195-328E-FC5E-2EE1207BC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919277"/>
              </p:ext>
            </p:extLst>
          </p:nvPr>
        </p:nvGraphicFramePr>
        <p:xfrm>
          <a:off x="4106645" y="2076748"/>
          <a:ext cx="18383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0" imgW="1838501" imgH="514350" progId="Package">
                  <p:embed/>
                </p:oleObj>
              </mc:Choice>
              <mc:Fallback>
                <p:oleObj name="Packager Shell Object" showAsIcon="1" r:id="rId10" imgW="1838501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106645" y="2076748"/>
                        <a:ext cx="18383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C95C329B-E0E9-6216-66A2-6C595A1ACB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9747" y="3119527"/>
            <a:ext cx="4859128" cy="22411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57777A-8D46-6346-7AC5-665DADA5F0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7408" y="3035909"/>
            <a:ext cx="3476167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7925">
              <a:lnSpc>
                <a:spcPct val="100000"/>
              </a:lnSpc>
              <a:spcBef>
                <a:spcPts val="100"/>
              </a:spcBef>
            </a:pPr>
            <a:r>
              <a:rPr dirty="0"/>
              <a:t>LEC</a:t>
            </a:r>
            <a:r>
              <a:rPr spc="-40" dirty="0"/>
              <a:t> </a:t>
            </a:r>
            <a:r>
              <a:rPr spc="-10" dirty="0"/>
              <a:t>Report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1336675"/>
            <a:ext cx="7409282" cy="4155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Picture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of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LEC</a:t>
            </a:r>
            <a:r>
              <a:rPr sz="2000" spc="-4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report,</a:t>
            </a:r>
            <a:r>
              <a:rPr sz="2000" spc="-4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and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your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conclusion</a:t>
            </a:r>
            <a:r>
              <a:rPr sz="2000" spc="-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from</a:t>
            </a:r>
            <a:r>
              <a:rPr sz="2000" spc="-40" dirty="0">
                <a:latin typeface="Candara"/>
                <a:cs typeface="Candara"/>
              </a:rPr>
              <a:t> </a:t>
            </a:r>
            <a:r>
              <a:rPr sz="2000" spc="-25" dirty="0">
                <a:latin typeface="Candara"/>
                <a:cs typeface="Candara"/>
              </a:rPr>
              <a:t>it.</a:t>
            </a:r>
            <a:endParaRPr lang="en-IN" sz="2000" spc="-25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IN" sz="2000" spc="-25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2000" spc="-25" dirty="0">
                <a:latin typeface="Candara"/>
                <a:cs typeface="Candara"/>
              </a:rPr>
              <a:t>Observed lot of Warnings post Synthesis. Need to go back to RTL changes to fix them when RTL code synthesized to Net List.</a:t>
            </a: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IN" sz="2000" spc="-25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IN" sz="2000" spc="-25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IN" sz="2000" spc="-25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IN" sz="2000" spc="-25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IN" sz="2000" spc="-25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IN" sz="2000" spc="-25" dirty="0">
              <a:latin typeface="Candara"/>
              <a:cs typeface="Candara"/>
            </a:endParaRP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US" sz="2000" spc="-10" dirty="0">
              <a:highlight>
                <a:srgbClr val="FFFF00"/>
              </a:highlight>
              <a:latin typeface="Candara"/>
              <a:cs typeface="Candara"/>
            </a:endParaRP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US" sz="2000" spc="-10" dirty="0">
              <a:highlight>
                <a:srgbClr val="FFFF00"/>
              </a:highlight>
              <a:latin typeface="Candara"/>
              <a:cs typeface="Candara"/>
            </a:endParaRP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lang="en-US" sz="2000" spc="-10" dirty="0">
              <a:highlight>
                <a:srgbClr val="FFFF00"/>
              </a:highlight>
              <a:latin typeface="Candara"/>
              <a:cs typeface="Candar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B80F32-853A-8DFF-F149-7614563A3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60" y="2763909"/>
            <a:ext cx="7182852" cy="3524742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0658E97-6945-477F-F109-157E34A10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568296"/>
              </p:ext>
            </p:extLst>
          </p:nvPr>
        </p:nvGraphicFramePr>
        <p:xfrm>
          <a:off x="6710399" y="1261660"/>
          <a:ext cx="17716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771672" imgH="514350" progId="Package">
                  <p:embed/>
                </p:oleObj>
              </mc:Choice>
              <mc:Fallback>
                <p:oleObj name="Packager Shell Object" showAsIcon="1" r:id="rId3" imgW="1771672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0399" y="1261660"/>
                        <a:ext cx="17716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4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Placement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983537"/>
            <a:ext cx="7885404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Picture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of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Placed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Design</a:t>
            </a:r>
            <a:endParaRPr lang="en-IN" sz="2000" spc="-10" dirty="0">
              <a:latin typeface="Candara"/>
              <a:cs typeface="Candara"/>
            </a:endParaRP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000" b="1" dirty="0" err="1">
                <a:latin typeface="Candara"/>
                <a:cs typeface="Candara"/>
              </a:rPr>
              <a:t>WorkSpace</a:t>
            </a:r>
            <a:r>
              <a:rPr lang="en-US" sz="2000" b="1" dirty="0">
                <a:latin typeface="Candara"/>
                <a:cs typeface="Candara"/>
              </a:rPr>
              <a:t>:</a:t>
            </a:r>
            <a:r>
              <a:rPr lang="en-US" sz="2000" dirty="0">
                <a:latin typeface="Candara"/>
                <a:cs typeface="Candara"/>
              </a:rPr>
              <a:t> /home/client25/Desktop/PVR/</a:t>
            </a:r>
            <a:r>
              <a:rPr lang="en-US" sz="2000" dirty="0" err="1">
                <a:latin typeface="Candara"/>
                <a:cs typeface="Candara"/>
              </a:rPr>
              <a:t>neural_nw_inference</a:t>
            </a:r>
            <a:r>
              <a:rPr lang="en-US" sz="2000" dirty="0">
                <a:latin typeface="Candara"/>
                <a:cs typeface="Candara"/>
              </a:rPr>
              <a:t>/</a:t>
            </a: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000" b="1" dirty="0">
                <a:latin typeface="Candara"/>
                <a:cs typeface="Candara"/>
              </a:rPr>
              <a:t>Before Optimization:</a:t>
            </a:r>
            <a:endParaRPr sz="2000" b="1" dirty="0">
              <a:latin typeface="Candara"/>
              <a:cs typeface="Canda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B73DE-BBFC-4D49-DB9B-6627D9CA8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3" y="2178825"/>
            <a:ext cx="6631203" cy="44638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4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Placement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983537"/>
            <a:ext cx="78854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000" dirty="0">
                <a:latin typeface="Candara"/>
                <a:cs typeface="Candara"/>
              </a:rPr>
              <a:t>After Timing Optimizations:</a:t>
            </a:r>
            <a:endParaRPr sz="2000" dirty="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9B2042-3C61-8174-9F63-23759D99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97" y="1516277"/>
            <a:ext cx="6861948" cy="51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54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99365" y="273140"/>
            <a:ext cx="7055561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04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Placement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983537"/>
            <a:ext cx="78854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000" dirty="0">
                <a:latin typeface="Candara"/>
                <a:cs typeface="Candara"/>
              </a:rPr>
              <a:t>Clock Tree Synthesis:</a:t>
            </a:r>
            <a:endParaRPr sz="2000" dirty="0">
              <a:latin typeface="Candara"/>
              <a:cs typeface="Candar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A3D5A-C5C8-8E94-F69C-2082657F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1" y="1440501"/>
            <a:ext cx="8595360" cy="47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58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Routing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849" y="846592"/>
            <a:ext cx="7824385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Picture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of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Routed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Design</a:t>
            </a:r>
            <a:endParaRPr lang="en-IN" sz="2000" spc="-10" dirty="0">
              <a:latin typeface="Candara"/>
              <a:cs typeface="Candara"/>
            </a:endParaRPr>
          </a:p>
          <a:p>
            <a:pPr marL="354965" indent="-342265"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2000" b="1" dirty="0" err="1">
                <a:latin typeface="Candara"/>
                <a:cs typeface="Candara"/>
              </a:rPr>
              <a:t>WorkSpace</a:t>
            </a:r>
            <a:r>
              <a:rPr lang="en-US" sz="2000" b="1" dirty="0">
                <a:latin typeface="Candara"/>
                <a:cs typeface="Candara"/>
              </a:rPr>
              <a:t>:</a:t>
            </a:r>
            <a:r>
              <a:rPr lang="en-US" sz="2000" dirty="0">
                <a:latin typeface="Candara"/>
                <a:cs typeface="Candara"/>
              </a:rPr>
              <a:t> /home/client25/Desktop/PVR/</a:t>
            </a:r>
            <a:r>
              <a:rPr lang="en-US" sz="2000" dirty="0" err="1">
                <a:latin typeface="Candara"/>
                <a:cs typeface="Candara"/>
              </a:rPr>
              <a:t>neural_nw_inference</a:t>
            </a:r>
            <a:r>
              <a:rPr lang="en-US" sz="2000" dirty="0">
                <a:latin typeface="Candara"/>
                <a:cs typeface="Candara"/>
              </a:rPr>
              <a:t>/</a:t>
            </a: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endParaRPr sz="2000" dirty="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4E7EBE-4C4B-4E55-27BB-FD0ECEAE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71" y="1514218"/>
            <a:ext cx="6858000" cy="503959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58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Routing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849" y="846592"/>
            <a:ext cx="7824385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Picture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of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Routed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Design</a:t>
            </a:r>
            <a:endParaRPr lang="en-IN" sz="2000" spc="-1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2000" dirty="0">
                <a:latin typeface="Candara"/>
                <a:cs typeface="Candara"/>
              </a:rPr>
              <a:t>Post debugging Hold timing Negative Slack</a:t>
            </a:r>
            <a:endParaRPr sz="2000" dirty="0">
              <a:latin typeface="Candara"/>
              <a:cs typeface="Candar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CC3A3-C3E4-8775-C645-7D7EAE320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40" y="1529439"/>
            <a:ext cx="7178040" cy="52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9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28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Post-</a:t>
            </a:r>
            <a:r>
              <a:rPr dirty="0"/>
              <a:t>Routing</a:t>
            </a:r>
            <a:r>
              <a:rPr spc="-20" dirty="0"/>
              <a:t> </a:t>
            </a:r>
            <a:r>
              <a:rPr spc="-10" dirty="0"/>
              <a:t>Reports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873734"/>
            <a:ext cx="8129879" cy="936154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Setup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Reports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post-</a:t>
            </a:r>
            <a:r>
              <a:rPr sz="2000" spc="-10" dirty="0">
                <a:latin typeface="Candara"/>
                <a:cs typeface="Candara"/>
              </a:rPr>
              <a:t>route</a:t>
            </a:r>
            <a:endParaRPr sz="2000" dirty="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54965" algn="l"/>
              </a:tabLst>
            </a:pPr>
            <a:endParaRPr sz="2000" dirty="0">
              <a:latin typeface="Candara"/>
              <a:cs typeface="Canda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83B6F3-6E21-5878-1850-778A6883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0" y="1897940"/>
            <a:ext cx="7326986" cy="426123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403" y="248084"/>
            <a:ext cx="775495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28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Post-</a:t>
            </a:r>
            <a:r>
              <a:rPr dirty="0"/>
              <a:t>Routing</a:t>
            </a:r>
            <a:r>
              <a:rPr spc="-20" dirty="0"/>
              <a:t> </a:t>
            </a:r>
            <a:r>
              <a:rPr spc="-10" dirty="0"/>
              <a:t>Reports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873734"/>
            <a:ext cx="8129879" cy="936154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2000" dirty="0">
                <a:latin typeface="Candara"/>
                <a:cs typeface="Candara"/>
              </a:rPr>
              <a:t>Hold</a:t>
            </a:r>
            <a:r>
              <a:rPr lang="en-IN" sz="2000" spc="-3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Reports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post-</a:t>
            </a:r>
            <a:r>
              <a:rPr sz="2000" spc="-10" dirty="0">
                <a:latin typeface="Candara"/>
                <a:cs typeface="Candara"/>
              </a:rPr>
              <a:t>route</a:t>
            </a:r>
            <a:endParaRPr sz="2000" dirty="0">
              <a:latin typeface="Candara"/>
              <a:cs typeface="Candara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54965" algn="l"/>
              </a:tabLst>
            </a:pPr>
            <a:endParaRPr sz="2000" dirty="0">
              <a:latin typeface="Candara"/>
              <a:cs typeface="Candar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ED7F55-4632-46C7-9FFA-0070DB85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1" y="1669607"/>
            <a:ext cx="6353301" cy="465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0">
              <a:lnSpc>
                <a:spcPct val="100000"/>
              </a:lnSpc>
              <a:spcBef>
                <a:spcPts val="100"/>
              </a:spcBef>
            </a:pPr>
            <a:r>
              <a:rPr dirty="0"/>
              <a:t>Network</a:t>
            </a:r>
            <a:r>
              <a:rPr spc="-45" dirty="0"/>
              <a:t> </a:t>
            </a:r>
            <a:r>
              <a:rPr spc="-10" dirty="0"/>
              <a:t>Description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8939" y="895850"/>
            <a:ext cx="8065770" cy="584262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spcBef>
                <a:spcPts val="13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Candara"/>
              </a:rPr>
              <a:t>Network architecture</a:t>
            </a:r>
            <a:endParaRPr lang="en-IN" sz="2000" dirty="0">
              <a:latin typeface="Candara"/>
            </a:endParaRPr>
          </a:p>
          <a:p>
            <a:pPr marL="35560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sz="1600" dirty="0">
                <a:latin typeface="Candara"/>
              </a:rPr>
              <a:t>Fully connected Neural Network with feed forward.</a:t>
            </a:r>
          </a:p>
          <a:p>
            <a:pPr marL="35560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sz="1600" dirty="0">
                <a:latin typeface="Candara"/>
              </a:rPr>
              <a:t>Feed-forward step, where input is fed to the model acting upon the model parameters and operators.</a:t>
            </a:r>
          </a:p>
          <a:p>
            <a:pPr marL="35560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sz="1600" dirty="0">
                <a:latin typeface="Candara"/>
              </a:rPr>
              <a:t>It generates an output of each layer of the model i.e., activations, finally generating the model output.</a:t>
            </a:r>
          </a:p>
          <a:p>
            <a:pPr marL="35560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sz="1600" dirty="0">
                <a:latin typeface="Candara"/>
              </a:rPr>
              <a:t>Model parameters supplied are pre-trained using </a:t>
            </a:r>
            <a:r>
              <a:rPr lang="en-US" sz="1600" dirty="0" err="1">
                <a:latin typeface="Candara"/>
              </a:rPr>
              <a:t>Matlab</a:t>
            </a:r>
            <a:r>
              <a:rPr lang="en-US" sz="1600" dirty="0">
                <a:latin typeface="Candara"/>
              </a:rPr>
              <a:t>.</a:t>
            </a:r>
          </a:p>
          <a:p>
            <a:pPr marL="35560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sz="1600" dirty="0">
                <a:latin typeface="Candara"/>
              </a:rPr>
              <a:t>This model does inference part only.</a:t>
            </a:r>
            <a:endParaRPr sz="1600" dirty="0">
              <a:latin typeface="Candara"/>
            </a:endParaRPr>
          </a:p>
          <a:p>
            <a:pPr marL="355600" marR="5080" indent="-342900">
              <a:spcBef>
                <a:spcPts val="13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Candara"/>
              </a:rPr>
              <a:t>Network parameters </a:t>
            </a:r>
            <a:r>
              <a:rPr lang="en-IN" sz="2000" dirty="0">
                <a:latin typeface="Candara"/>
              </a:rPr>
              <a:t>–</a:t>
            </a:r>
            <a:r>
              <a:rPr sz="2000" dirty="0">
                <a:latin typeface="Candara"/>
              </a:rPr>
              <a:t> </a:t>
            </a:r>
            <a:endParaRPr lang="en-IN" sz="2000" dirty="0">
              <a:latin typeface="Candara"/>
            </a:endParaRPr>
          </a:p>
          <a:p>
            <a:pPr marL="355600" marR="508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sz="1600" dirty="0">
                <a:latin typeface="Candara"/>
              </a:rPr>
              <a:t>Number of Inputs</a:t>
            </a:r>
            <a:r>
              <a:rPr lang="en-IN" sz="1600" dirty="0">
                <a:latin typeface="Candara"/>
              </a:rPr>
              <a:t>: 256 bit data representing 16x16 pixels of image</a:t>
            </a:r>
          </a:p>
          <a:p>
            <a:pPr marL="355600" marR="508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Number of</a:t>
            </a:r>
            <a:r>
              <a:rPr sz="1600" dirty="0">
                <a:latin typeface="Candara"/>
              </a:rPr>
              <a:t> outputs</a:t>
            </a:r>
            <a:r>
              <a:rPr lang="en-IN" sz="1600" dirty="0">
                <a:latin typeface="Candara"/>
              </a:rPr>
              <a:t>: 10</a:t>
            </a:r>
          </a:p>
          <a:p>
            <a:pPr marL="355600" marR="508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N</a:t>
            </a:r>
            <a:r>
              <a:rPr sz="1600" dirty="0">
                <a:latin typeface="Candara"/>
              </a:rPr>
              <a:t>umber of neurons in hidden layer</a:t>
            </a:r>
            <a:r>
              <a:rPr lang="en-IN" sz="1600" dirty="0">
                <a:latin typeface="Candara"/>
              </a:rPr>
              <a:t>: 40</a:t>
            </a:r>
          </a:p>
          <a:p>
            <a:pPr marL="355600" marR="508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A</a:t>
            </a:r>
            <a:r>
              <a:rPr sz="1600" dirty="0" err="1">
                <a:latin typeface="Candara"/>
              </a:rPr>
              <a:t>ctivation</a:t>
            </a:r>
            <a:r>
              <a:rPr sz="1600" dirty="0">
                <a:latin typeface="Candara"/>
              </a:rPr>
              <a:t> function for hidden layer</a:t>
            </a:r>
            <a:r>
              <a:rPr lang="en-IN" sz="1600" dirty="0">
                <a:latin typeface="Candara"/>
              </a:rPr>
              <a:t>: Leaky RELU</a:t>
            </a:r>
          </a:p>
          <a:p>
            <a:pPr marL="355600" marR="5080" lvl="2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O</a:t>
            </a:r>
            <a:r>
              <a:rPr sz="1600" dirty="0" err="1">
                <a:latin typeface="Candara"/>
              </a:rPr>
              <a:t>utput</a:t>
            </a:r>
            <a:r>
              <a:rPr sz="1600" dirty="0">
                <a:latin typeface="Candara"/>
              </a:rPr>
              <a:t> format</a:t>
            </a:r>
            <a:r>
              <a:rPr lang="en-IN" sz="1600" dirty="0">
                <a:latin typeface="Candara"/>
              </a:rPr>
              <a:t>: One-Hot encoded with 10 bits. LSB to MSB each bit represents the digit recognized from 0 to 9.</a:t>
            </a:r>
            <a:endParaRPr sz="1600" dirty="0">
              <a:latin typeface="Canda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887" y="227318"/>
            <a:ext cx="755114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28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Post-</a:t>
            </a:r>
            <a:r>
              <a:rPr dirty="0"/>
              <a:t>Routing</a:t>
            </a:r>
            <a:r>
              <a:rPr spc="-20" dirty="0"/>
              <a:t> </a:t>
            </a:r>
            <a:r>
              <a:rPr spc="-10" dirty="0"/>
              <a:t>Reports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29" y="1184630"/>
            <a:ext cx="8129879" cy="936154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Power</a:t>
            </a:r>
            <a:r>
              <a:rPr sz="2000" spc="-60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report</a:t>
            </a:r>
            <a:endParaRPr sz="200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endParaRPr sz="2000" dirty="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8D160-081F-328D-2F29-C3220DF81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2" y="1909376"/>
            <a:ext cx="7031736" cy="397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70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829" y="240129"/>
            <a:ext cx="75145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28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Post-</a:t>
            </a:r>
            <a:r>
              <a:rPr dirty="0"/>
              <a:t>Routing</a:t>
            </a:r>
            <a:r>
              <a:rPr spc="-20" dirty="0"/>
              <a:t> </a:t>
            </a:r>
            <a:r>
              <a:rPr spc="-10" dirty="0"/>
              <a:t>Reports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29" y="1184630"/>
            <a:ext cx="8129879" cy="47448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Geometry</a:t>
            </a:r>
            <a:r>
              <a:rPr sz="2000" spc="-50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reports</a:t>
            </a:r>
            <a:endParaRPr lang="en-IN" sz="2000" spc="-10" dirty="0">
              <a:latin typeface="Candara"/>
              <a:cs typeface="Candar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BF33D-CAC7-4977-D5ED-FB1A7249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22" y="2055638"/>
            <a:ext cx="7814629" cy="316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09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39" y="286588"/>
            <a:ext cx="766799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28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Post-</a:t>
            </a:r>
            <a:r>
              <a:rPr dirty="0"/>
              <a:t>Routing</a:t>
            </a:r>
            <a:r>
              <a:rPr spc="-20" dirty="0"/>
              <a:t> </a:t>
            </a:r>
            <a:r>
              <a:rPr spc="-10" dirty="0"/>
              <a:t>Reports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29" y="1184630"/>
            <a:ext cx="8129879" cy="47448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2000" dirty="0">
                <a:latin typeface="Candara"/>
                <a:cs typeface="Candara"/>
              </a:rPr>
              <a:t>Connectivity</a:t>
            </a:r>
            <a:r>
              <a:rPr sz="2000" spc="-50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reports</a:t>
            </a:r>
            <a:endParaRPr lang="en-IN" sz="2000" spc="-10" dirty="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044E6-B5C3-C59F-CA3E-12DB1910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85" y="2148839"/>
            <a:ext cx="8280429" cy="28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57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829" y="254171"/>
            <a:ext cx="755114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28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Post-</a:t>
            </a:r>
            <a:r>
              <a:rPr dirty="0"/>
              <a:t>Routing</a:t>
            </a:r>
            <a:r>
              <a:rPr spc="-20" dirty="0"/>
              <a:t> </a:t>
            </a:r>
            <a:r>
              <a:rPr spc="-10" dirty="0"/>
              <a:t>Reports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29" y="1184630"/>
            <a:ext cx="8129879" cy="47448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2000" dirty="0">
                <a:latin typeface="Candara"/>
                <a:cs typeface="Candara"/>
              </a:rPr>
              <a:t>DRC </a:t>
            </a:r>
            <a:r>
              <a:rPr sz="2000" spc="-10" dirty="0">
                <a:latin typeface="Candara"/>
                <a:cs typeface="Candara"/>
              </a:rPr>
              <a:t>reports</a:t>
            </a:r>
            <a:endParaRPr lang="en-IN" sz="2000" spc="-10" dirty="0">
              <a:latin typeface="Candara"/>
              <a:cs typeface="Candara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F1237CB-F5EE-07B8-2081-AE8CA2680A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456014"/>
              </p:ext>
            </p:extLst>
          </p:nvPr>
        </p:nvGraphicFramePr>
        <p:xfrm>
          <a:off x="182817" y="2419153"/>
          <a:ext cx="15049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505077" imgH="514350" progId="Package">
                  <p:embed/>
                </p:oleObj>
              </mc:Choice>
              <mc:Fallback>
                <p:oleObj name="Packager Shell Object" showAsIcon="1" r:id="rId2" imgW="1505077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817" y="2419153"/>
                        <a:ext cx="15049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A92C3A4-ED47-5D03-539C-F325648758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585913"/>
              </p:ext>
            </p:extLst>
          </p:nvPr>
        </p:nvGraphicFramePr>
        <p:xfrm>
          <a:off x="1703904" y="2391392"/>
          <a:ext cx="15906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590589" imgH="514350" progId="Package">
                  <p:embed/>
                </p:oleObj>
              </mc:Choice>
              <mc:Fallback>
                <p:oleObj name="Packager Shell Object" showAsIcon="1" r:id="rId4" imgW="1590589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03904" y="2391392"/>
                        <a:ext cx="15906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48289D0-C0A8-D8B4-9AB4-893BF1F22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168056"/>
              </p:ext>
            </p:extLst>
          </p:nvPr>
        </p:nvGraphicFramePr>
        <p:xfrm>
          <a:off x="1842" y="3392331"/>
          <a:ext cx="1866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1866885" imgH="514350" progId="Package">
                  <p:embed/>
                </p:oleObj>
              </mc:Choice>
              <mc:Fallback>
                <p:oleObj name="Packager Shell Object" showAsIcon="1" r:id="rId6" imgW="1866885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42" y="3392331"/>
                        <a:ext cx="1866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55E19CC-7974-9CA6-A470-F49B344B44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750744"/>
              </p:ext>
            </p:extLst>
          </p:nvPr>
        </p:nvGraphicFramePr>
        <p:xfrm>
          <a:off x="1541980" y="3392331"/>
          <a:ext cx="19145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8" imgW="1914671" imgH="514350" progId="Package">
                  <p:embed/>
                </p:oleObj>
              </mc:Choice>
              <mc:Fallback>
                <p:oleObj name="Packager Shell Object" showAsIcon="1" r:id="rId8" imgW="1914671" imgH="5143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41980" y="3392331"/>
                        <a:ext cx="19145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3744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829" y="254171"/>
            <a:ext cx="755114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28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Post-</a:t>
            </a:r>
            <a:r>
              <a:rPr dirty="0"/>
              <a:t>Routing</a:t>
            </a:r>
            <a:r>
              <a:rPr spc="-20" dirty="0"/>
              <a:t> </a:t>
            </a:r>
            <a:r>
              <a:rPr spc="-10" dirty="0"/>
              <a:t>Reports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29" y="1184630"/>
            <a:ext cx="8129879" cy="47448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2000" dirty="0">
                <a:latin typeface="Candara"/>
                <a:cs typeface="Candara"/>
              </a:rPr>
              <a:t>DRC Verify</a:t>
            </a:r>
            <a:r>
              <a:rPr sz="2000" spc="-50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reports</a:t>
            </a:r>
            <a:endParaRPr lang="en-IN" sz="2000" spc="-10" dirty="0">
              <a:latin typeface="Candara"/>
              <a:cs typeface="Candar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E3FC7-C022-216A-1CE0-D5A051654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72" y="1988573"/>
            <a:ext cx="7607808" cy="33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87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912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</a:t>
            </a:r>
            <a:r>
              <a:rPr spc="-30" dirty="0"/>
              <a:t> </a:t>
            </a:r>
            <a:r>
              <a:rPr spc="-10" dirty="0"/>
              <a:t>Highlights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1184630"/>
            <a:ext cx="7907020" cy="1836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Candara"/>
                <a:cs typeface="Candara"/>
              </a:rPr>
              <a:t>Describe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key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features/optimizations</a:t>
            </a:r>
            <a:r>
              <a:rPr sz="2000" spc="-4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that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you</a:t>
            </a:r>
            <a:r>
              <a:rPr sz="2000" spc="-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have done that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can</a:t>
            </a:r>
            <a:r>
              <a:rPr sz="2000" spc="-5" dirty="0">
                <a:latin typeface="Candara"/>
                <a:cs typeface="Candara"/>
              </a:rPr>
              <a:t> </a:t>
            </a:r>
            <a:r>
              <a:rPr sz="2000" spc="-20" dirty="0">
                <a:latin typeface="Candara"/>
                <a:cs typeface="Candara"/>
              </a:rPr>
              <a:t>make </a:t>
            </a:r>
            <a:r>
              <a:rPr sz="2000" dirty="0">
                <a:latin typeface="Candara"/>
                <a:cs typeface="Candara"/>
              </a:rPr>
              <a:t>your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design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stand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out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w.r.t.</a:t>
            </a:r>
            <a:r>
              <a:rPr sz="2000" spc="-4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your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peers.</a:t>
            </a:r>
            <a:endParaRPr lang="en-IN" sz="2000" spc="-10" dirty="0">
              <a:latin typeface="Candara"/>
              <a:cs typeface="Candara"/>
            </a:endParaRP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endParaRPr lang="en-IN" sz="2000" spc="-10" dirty="0">
              <a:latin typeface="Candara"/>
              <a:cs typeface="Candara"/>
            </a:endParaRP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</a:tabLst>
            </a:pPr>
            <a:r>
              <a:rPr lang="en-IN" sz="2000" spc="-10" dirty="0">
                <a:highlight>
                  <a:srgbClr val="FFFF00"/>
                </a:highlight>
                <a:latin typeface="Candara"/>
                <a:cs typeface="Candara"/>
              </a:rPr>
              <a:t>None.</a:t>
            </a:r>
            <a:endParaRPr sz="2000" dirty="0">
              <a:highlight>
                <a:srgbClr val="FFFF00"/>
              </a:highlight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166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GDS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067" y="753293"/>
            <a:ext cx="78854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Picture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of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successful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GDS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streamout</a:t>
            </a:r>
            <a:r>
              <a:rPr sz="2000" spc="-4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from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the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terminal.</a:t>
            </a:r>
            <a:endParaRPr lang="en-IN" sz="2000" spc="-10" dirty="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DD889B-9EB8-4F3F-D516-65D283A1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35" y="1074535"/>
            <a:ext cx="5662917" cy="54548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166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GDS</a:t>
            </a:r>
            <a:r>
              <a:rPr lang="en-IN" spc="-25" dirty="0"/>
              <a:t> (Contd..)</a:t>
            </a:r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1336675"/>
            <a:ext cx="78854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Picture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of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successful</a:t>
            </a:r>
            <a:r>
              <a:rPr sz="2000" spc="-3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GDS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streamout</a:t>
            </a:r>
            <a:r>
              <a:rPr sz="2000" spc="-4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from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the</a:t>
            </a:r>
            <a:r>
              <a:rPr sz="2000" spc="-30" dirty="0">
                <a:latin typeface="Candara"/>
                <a:cs typeface="Candara"/>
              </a:rPr>
              <a:t> </a:t>
            </a:r>
            <a:r>
              <a:rPr sz="2000" spc="-10" dirty="0">
                <a:latin typeface="Candara"/>
                <a:cs typeface="Candara"/>
              </a:rPr>
              <a:t>terminal.</a:t>
            </a:r>
            <a:endParaRPr lang="en-IN" sz="2000" spc="-10" dirty="0">
              <a:latin typeface="Candara"/>
              <a:cs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341B0-4CA6-91AA-7D6B-FDBC0B8B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74" y="2243057"/>
            <a:ext cx="4629796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36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744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44830" y="1184630"/>
            <a:ext cx="8598002" cy="493724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Number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neurons</a:t>
            </a:r>
            <a:r>
              <a:rPr spc="-1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hidden</a:t>
            </a:r>
            <a:r>
              <a:rPr spc="-20" dirty="0"/>
              <a:t> </a:t>
            </a:r>
            <a:r>
              <a:rPr dirty="0"/>
              <a:t>layer</a:t>
            </a:r>
            <a:r>
              <a:rPr spc="-35" dirty="0"/>
              <a:t> </a:t>
            </a:r>
            <a:r>
              <a:rPr spc="-50" dirty="0"/>
              <a:t>=</a:t>
            </a:r>
            <a:r>
              <a:rPr lang="en-IN" spc="-50" dirty="0"/>
              <a:t> </a:t>
            </a:r>
            <a:r>
              <a:rPr lang="en-IN" b="1" spc="-50" dirty="0"/>
              <a:t>40</a:t>
            </a:r>
            <a:endParaRPr b="1" spc="-50" dirty="0"/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Accuracy</a:t>
            </a:r>
            <a:r>
              <a:rPr spc="-30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synthesized</a:t>
            </a:r>
            <a:r>
              <a:rPr spc="-65" dirty="0"/>
              <a:t> </a:t>
            </a:r>
            <a:r>
              <a:rPr dirty="0"/>
              <a:t>HW</a:t>
            </a:r>
            <a:r>
              <a:rPr spc="-30" dirty="0"/>
              <a:t> </a:t>
            </a:r>
            <a:r>
              <a:rPr spc="-50" dirty="0"/>
              <a:t>=</a:t>
            </a:r>
            <a:r>
              <a:rPr lang="en-IN" spc="-50" dirty="0"/>
              <a:t> </a:t>
            </a:r>
            <a:r>
              <a:rPr lang="en-IN" b="1" spc="-50" dirty="0"/>
              <a:t>96.7%</a:t>
            </a:r>
            <a:r>
              <a:rPr lang="en-IN" spc="-50" dirty="0"/>
              <a:t> </a:t>
            </a:r>
            <a:r>
              <a:rPr lang="en-IN" sz="1400" spc="-50" dirty="0"/>
              <a:t>(used </a:t>
            </a:r>
            <a:r>
              <a:rPr lang="en-IN" sz="1400" spc="-50" dirty="0" err="1"/>
              <a:t>readmemb</a:t>
            </a:r>
            <a:r>
              <a:rPr lang="en-IN" sz="1400" spc="-50" dirty="0"/>
              <a:t> to load test data of 493 on </a:t>
            </a:r>
            <a:r>
              <a:rPr lang="en-IN" sz="1400" spc="-50" dirty="0" err="1"/>
              <a:t>Vivado</a:t>
            </a:r>
            <a:r>
              <a:rPr lang="en-IN" sz="1400" spc="-50" dirty="0"/>
              <a:t>. Cadence don’t know how to give input . For 10 images it was 100%)</a:t>
            </a:r>
            <a:endParaRPr sz="1400" spc="-50" dirty="0"/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Clock</a:t>
            </a:r>
            <a:r>
              <a:rPr spc="-40" dirty="0"/>
              <a:t> </a:t>
            </a:r>
            <a:r>
              <a:rPr dirty="0"/>
              <a:t>Frequency</a:t>
            </a:r>
            <a:r>
              <a:rPr spc="-55" dirty="0"/>
              <a:t> </a:t>
            </a:r>
            <a:r>
              <a:rPr spc="-50" dirty="0"/>
              <a:t>=</a:t>
            </a:r>
            <a:r>
              <a:rPr lang="en-IN" spc="-50" dirty="0"/>
              <a:t> </a:t>
            </a:r>
            <a:r>
              <a:rPr lang="en-IN" b="1" spc="-50" dirty="0"/>
              <a:t>20nSec</a:t>
            </a:r>
            <a:endParaRPr b="1" spc="-50" dirty="0"/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Latency</a:t>
            </a:r>
            <a:r>
              <a:rPr spc="-65" dirty="0"/>
              <a:t> </a:t>
            </a:r>
            <a:r>
              <a:rPr spc="-50" dirty="0"/>
              <a:t>=</a:t>
            </a:r>
            <a:r>
              <a:rPr lang="en-IN" spc="-50" dirty="0"/>
              <a:t> </a:t>
            </a:r>
            <a:r>
              <a:rPr lang="en-IN" b="1" dirty="0">
                <a:solidFill>
                  <a:schemeClr val="tx1"/>
                </a:solidFill>
                <a:latin typeface="Candara"/>
                <a:ea typeface="+mn-ea"/>
              </a:rPr>
              <a:t>359</a:t>
            </a:r>
            <a:r>
              <a:rPr lang="en-IN" spc="-50" dirty="0"/>
              <a:t> </a:t>
            </a:r>
            <a:r>
              <a:rPr lang="en-IN" b="1" spc="-50" dirty="0"/>
              <a:t>Cycles</a:t>
            </a:r>
            <a:endParaRPr b="1" spc="-50" dirty="0"/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Initiation</a:t>
            </a:r>
            <a:r>
              <a:rPr spc="-40" dirty="0"/>
              <a:t> </a:t>
            </a:r>
            <a:r>
              <a:rPr dirty="0"/>
              <a:t>Interval</a:t>
            </a:r>
            <a:r>
              <a:rPr spc="-35" dirty="0"/>
              <a:t> </a:t>
            </a:r>
            <a:r>
              <a:rPr spc="-50" dirty="0"/>
              <a:t>=</a:t>
            </a:r>
            <a:r>
              <a:rPr lang="en-IN" spc="-50" dirty="0"/>
              <a:t> </a:t>
            </a:r>
            <a:r>
              <a:rPr lang="en-IN" b="1" spc="-50" dirty="0"/>
              <a:t>258 cycles</a:t>
            </a:r>
            <a:endParaRPr b="1" spc="-50" dirty="0"/>
          </a:p>
          <a:p>
            <a:pPr marL="354965" indent="-34226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354965" algn="l"/>
              </a:tabLst>
            </a:pPr>
            <a:r>
              <a:rPr spc="-10" dirty="0"/>
              <a:t>Total</a:t>
            </a:r>
            <a:r>
              <a:rPr spc="-80" dirty="0"/>
              <a:t> </a:t>
            </a:r>
            <a:r>
              <a:rPr dirty="0"/>
              <a:t>Area</a:t>
            </a:r>
            <a:r>
              <a:rPr spc="-45" dirty="0"/>
              <a:t> </a:t>
            </a:r>
            <a:r>
              <a:rPr spc="-50" dirty="0"/>
              <a:t>=</a:t>
            </a:r>
            <a:r>
              <a:rPr lang="en-IN" spc="-50" dirty="0"/>
              <a:t> </a:t>
            </a:r>
            <a:r>
              <a:rPr lang="en-IN" b="1" spc="-50" dirty="0"/>
              <a:t>79493.796 um</a:t>
            </a:r>
            <a:r>
              <a:rPr lang="en-IN" b="1" spc="-50" baseline="30000" dirty="0"/>
              <a:t>2</a:t>
            </a:r>
            <a:endParaRPr b="1" spc="-50" dirty="0"/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spc="-10" dirty="0"/>
              <a:t>Total</a:t>
            </a:r>
            <a:r>
              <a:rPr spc="-45" dirty="0"/>
              <a:t> </a:t>
            </a:r>
            <a:r>
              <a:rPr dirty="0"/>
              <a:t>Power</a:t>
            </a:r>
            <a:r>
              <a:rPr spc="-25" dirty="0"/>
              <a:t> </a:t>
            </a:r>
            <a:r>
              <a:rPr spc="-10" dirty="0"/>
              <a:t>(post-routing)</a:t>
            </a:r>
            <a:r>
              <a:rPr spc="-50" dirty="0"/>
              <a:t> =</a:t>
            </a:r>
            <a:r>
              <a:rPr lang="en-IN" spc="-50" dirty="0"/>
              <a:t> </a:t>
            </a:r>
            <a:r>
              <a:rPr lang="en-IN" b="1" spc="-50" dirty="0"/>
              <a:t>1.18025mW</a:t>
            </a:r>
            <a:endParaRPr b="1" spc="-50" dirty="0"/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Setup</a:t>
            </a:r>
            <a:r>
              <a:rPr spc="-20" dirty="0"/>
              <a:t> </a:t>
            </a:r>
            <a:r>
              <a:rPr dirty="0"/>
              <a:t>TNS</a:t>
            </a:r>
            <a:r>
              <a:rPr spc="-10" dirty="0"/>
              <a:t> </a:t>
            </a:r>
            <a:r>
              <a:rPr dirty="0"/>
              <a:t>and WNS</a:t>
            </a:r>
            <a:r>
              <a:rPr spc="-10" dirty="0"/>
              <a:t> (post-routing)</a:t>
            </a:r>
            <a:r>
              <a:rPr spc="-50" dirty="0"/>
              <a:t> </a:t>
            </a:r>
            <a:r>
              <a:rPr dirty="0"/>
              <a:t>=</a:t>
            </a:r>
            <a:r>
              <a:rPr spc="-5" dirty="0"/>
              <a:t> </a:t>
            </a:r>
            <a:r>
              <a:rPr lang="en-IN" b="1" spc="-5" dirty="0"/>
              <a:t>0</a:t>
            </a:r>
            <a:r>
              <a:rPr spc="-5" dirty="0"/>
              <a:t> </a:t>
            </a:r>
            <a:r>
              <a:rPr dirty="0"/>
              <a:t>and </a:t>
            </a:r>
            <a:r>
              <a:rPr lang="en-IN" b="1" spc="-25" dirty="0"/>
              <a:t>1.724</a:t>
            </a:r>
            <a:endParaRPr b="1" spc="-25" dirty="0"/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Hold</a:t>
            </a:r>
            <a:r>
              <a:rPr spc="-40" dirty="0"/>
              <a:t> </a:t>
            </a:r>
            <a:r>
              <a:rPr dirty="0"/>
              <a:t>TNS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WNS</a:t>
            </a:r>
            <a:r>
              <a:rPr spc="-20" dirty="0"/>
              <a:t> </a:t>
            </a:r>
            <a:r>
              <a:rPr dirty="0"/>
              <a:t>(post-routing)</a:t>
            </a:r>
            <a:r>
              <a:rPr spc="-55" dirty="0"/>
              <a:t> </a:t>
            </a:r>
            <a:r>
              <a:rPr dirty="0"/>
              <a:t>=</a:t>
            </a:r>
            <a:r>
              <a:rPr spc="-15" dirty="0"/>
              <a:t> </a:t>
            </a:r>
            <a:r>
              <a:rPr lang="en-IN" spc="-15" dirty="0"/>
              <a:t> </a:t>
            </a:r>
            <a:r>
              <a:rPr lang="en-IN" b="1" spc="-15" dirty="0"/>
              <a:t>-1.805</a:t>
            </a:r>
            <a:r>
              <a:rPr spc="-2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lang="en-IN" b="1" spc="-15" dirty="0"/>
              <a:t>-0.087</a:t>
            </a:r>
            <a:endParaRPr b="1" spc="-50" dirty="0"/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dirty="0"/>
              <a:t>NOTE:</a:t>
            </a:r>
            <a:r>
              <a:rPr spc="-45" dirty="0"/>
              <a:t> </a:t>
            </a:r>
            <a:r>
              <a:rPr dirty="0"/>
              <a:t>Keep</a:t>
            </a:r>
            <a:r>
              <a:rPr spc="-4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format</a:t>
            </a:r>
            <a:r>
              <a:rPr spc="-40" dirty="0"/>
              <a:t> </a:t>
            </a:r>
            <a:r>
              <a:rPr dirty="0"/>
              <a:t>given</a:t>
            </a:r>
            <a:r>
              <a:rPr spc="-20" dirty="0"/>
              <a:t> </a:t>
            </a:r>
            <a:r>
              <a:rPr dirty="0"/>
              <a:t>here.</a:t>
            </a:r>
            <a:r>
              <a:rPr spc="-10" dirty="0"/>
              <a:t> </a:t>
            </a:r>
            <a:r>
              <a:rPr dirty="0"/>
              <a:t>Only</a:t>
            </a:r>
            <a:r>
              <a:rPr spc="-15" dirty="0"/>
              <a:t> </a:t>
            </a:r>
            <a:r>
              <a:rPr dirty="0"/>
              <a:t>fill</a:t>
            </a:r>
            <a:r>
              <a:rPr spc="-2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10" dirty="0"/>
              <a:t>values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0205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70" dirty="0"/>
              <a:t> </a:t>
            </a:r>
            <a:r>
              <a:rPr spc="-10" dirty="0"/>
              <a:t>Outcomes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1184630"/>
            <a:ext cx="8213954" cy="5829801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000" dirty="0">
                <a:latin typeface="Candara"/>
                <a:cs typeface="Candara"/>
              </a:rPr>
              <a:t>What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did</a:t>
            </a:r>
            <a:r>
              <a:rPr sz="2000" spc="-1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you</a:t>
            </a:r>
            <a:r>
              <a:rPr sz="2000" spc="-20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learn</a:t>
            </a:r>
            <a:r>
              <a:rPr sz="2000" spc="-1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from</a:t>
            </a:r>
            <a:r>
              <a:rPr sz="2000" spc="-25" dirty="0">
                <a:latin typeface="Candara"/>
                <a:cs typeface="Candara"/>
              </a:rPr>
              <a:t> </a:t>
            </a:r>
            <a:r>
              <a:rPr sz="2000" dirty="0">
                <a:latin typeface="Candara"/>
                <a:cs typeface="Candara"/>
              </a:rPr>
              <a:t>this</a:t>
            </a:r>
            <a:r>
              <a:rPr sz="2000" spc="-10" dirty="0">
                <a:latin typeface="Candara"/>
                <a:cs typeface="Candara"/>
              </a:rPr>
              <a:t> project?</a:t>
            </a:r>
            <a:endParaRPr sz="200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600" dirty="0">
                <a:latin typeface="Candara"/>
                <a:cs typeface="Candara"/>
              </a:rPr>
              <a:t>First MATLAB usage to develop HW algorithms as Proof of concept &amp; then implement them in Verilog for HW acceleration.</a:t>
            </a: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600" dirty="0">
                <a:latin typeface="Candara"/>
                <a:cs typeface="Candara"/>
              </a:rPr>
              <a:t>Cadence tools: Virtuoso for schematics, Genus for Synthesis, </a:t>
            </a:r>
            <a:r>
              <a:rPr lang="en-IN" sz="1600" dirty="0" err="1">
                <a:latin typeface="Candara"/>
                <a:cs typeface="Candara"/>
              </a:rPr>
              <a:t>Innovus</a:t>
            </a:r>
            <a:r>
              <a:rPr lang="en-IN" sz="1600" dirty="0">
                <a:latin typeface="Candara"/>
                <a:cs typeface="Candara"/>
              </a:rPr>
              <a:t> for Place &amp; Route.</a:t>
            </a: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600" dirty="0">
                <a:latin typeface="Candara"/>
                <a:cs typeface="Candara"/>
              </a:rPr>
              <a:t>Machine Learning basics &amp; processing of a large data in HW for acceleration.</a:t>
            </a: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600" dirty="0">
                <a:latin typeface="Candara"/>
                <a:cs typeface="Candara"/>
              </a:rPr>
              <a:t>Machine Learning on how to do inference part of a sample test data</a:t>
            </a: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600" dirty="0">
                <a:latin typeface="Candara"/>
                <a:cs typeface="Candara"/>
              </a:rPr>
              <a:t>Verilog coding differences between FPGA &amp; ASIC for synthesizable code.</a:t>
            </a: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600" dirty="0">
                <a:latin typeface="Candara"/>
                <a:cs typeface="Candara"/>
              </a:rPr>
              <a:t>How to fix RTL when we get LEC/Synthesis errors.</a:t>
            </a: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1600" dirty="0">
                <a:latin typeface="Candara"/>
                <a:cs typeface="Candara"/>
              </a:rPr>
              <a:t>How to code or change the code in Verilog that makes it Synthesizable &amp; PASS LEC.</a:t>
            </a: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US" sz="1600" dirty="0">
                <a:latin typeface="Candara"/>
                <a:cs typeface="Candara"/>
              </a:rPr>
              <a:t>Programming differences between my Embedded Software C coding &amp; Verilog coding differences.</a:t>
            </a:r>
            <a:endParaRPr lang="en-IN" sz="1600" dirty="0">
              <a:latin typeface="Candara"/>
              <a:cs typeface="Candara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600" dirty="0">
                <a:latin typeface="Candara"/>
                <a:cs typeface="Candara"/>
              </a:rPr>
              <a:t>Entire ASIC Flow from design to GDS.</a:t>
            </a: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r>
              <a:rPr lang="en-IN" sz="1600" dirty="0">
                <a:latin typeface="Candara"/>
                <a:cs typeface="Candara"/>
              </a:rPr>
              <a:t>Synthesis &amp; LEC issues of the initial Verilog code and how to fix them to make them Synthesizable for ASIC.</a:t>
            </a: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354965" algn="l"/>
              </a:tabLst>
            </a:pPr>
            <a:endParaRPr lang="en-IN" sz="2000" dirty="0">
              <a:latin typeface="Candara"/>
              <a:cs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0">
              <a:lnSpc>
                <a:spcPct val="100000"/>
              </a:lnSpc>
              <a:spcBef>
                <a:spcPts val="100"/>
              </a:spcBef>
            </a:pPr>
            <a:r>
              <a:rPr dirty="0"/>
              <a:t>Software</a:t>
            </a:r>
            <a:r>
              <a:rPr spc="-65" dirty="0"/>
              <a:t> </a:t>
            </a:r>
            <a:r>
              <a:rPr spc="-10" dirty="0"/>
              <a:t>Implementation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5159" y="758883"/>
            <a:ext cx="7829550" cy="2936701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400" spc="-10" dirty="0">
                <a:latin typeface="Candara"/>
                <a:cs typeface="Candara"/>
              </a:rPr>
              <a:t>Tasks</a:t>
            </a:r>
            <a:r>
              <a:rPr sz="2400" spc="-40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performed</a:t>
            </a:r>
            <a:r>
              <a:rPr sz="2400" spc="-55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on</a:t>
            </a:r>
            <a:r>
              <a:rPr sz="2400" spc="-10" dirty="0">
                <a:latin typeface="Candara"/>
                <a:cs typeface="Candara"/>
              </a:rPr>
              <a:t> MATLAB.</a:t>
            </a:r>
            <a:endParaRPr lang="en-IN" sz="2400" spc="-10" dirty="0">
              <a:latin typeface="Candara"/>
              <a:cs typeface="Candara"/>
            </a:endParaRP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sz="1600" dirty="0" err="1">
                <a:latin typeface="Candara"/>
              </a:rPr>
              <a:t>Chnaged</a:t>
            </a:r>
            <a:r>
              <a:rPr lang="en-US" sz="1600" dirty="0">
                <a:latin typeface="Candara"/>
              </a:rPr>
              <a:t> training parameters for Training accuracy: 99.3636%, Test accuracy: 90.8722%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US" sz="1600" dirty="0">
                <a:latin typeface="Candara"/>
              </a:rPr>
              <a:t>Created Modal Parameters from Training for above accuracy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Implemented </a:t>
            </a:r>
            <a:r>
              <a:rPr lang="en-IN" sz="1600" dirty="0" err="1">
                <a:latin typeface="Candara"/>
              </a:rPr>
              <a:t>Fixedpoint</a:t>
            </a:r>
            <a:r>
              <a:rPr lang="en-IN" sz="1600" dirty="0">
                <a:latin typeface="Candara"/>
              </a:rPr>
              <a:t> representation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Implemented Inference part for Testing Input data using </a:t>
            </a:r>
            <a:r>
              <a:rPr lang="en-IN" sz="1600" dirty="0" err="1">
                <a:latin typeface="Candara"/>
              </a:rPr>
              <a:t>FixedPoint</a:t>
            </a:r>
            <a:r>
              <a:rPr lang="en-IN" sz="1600" dirty="0">
                <a:latin typeface="Candara"/>
              </a:rPr>
              <a:t> representation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Generation of Verilog files for Modal Parameters</a:t>
            </a: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endParaRPr sz="1600" dirty="0">
              <a:latin typeface="Candara"/>
              <a:cs typeface="Candar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A237CE-FE7D-A477-E799-418362C19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08" y="3364454"/>
            <a:ext cx="3837582" cy="327825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4294" y="2622930"/>
            <a:ext cx="30460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Thank</a:t>
            </a:r>
            <a:r>
              <a:rPr sz="5400" spc="-165" dirty="0"/>
              <a:t> </a:t>
            </a:r>
            <a:r>
              <a:rPr sz="5400" spc="-25" dirty="0"/>
              <a:t>You</a:t>
            </a:r>
            <a:endParaRPr sz="54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4219" y="213436"/>
            <a:ext cx="705556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0">
              <a:lnSpc>
                <a:spcPct val="100000"/>
              </a:lnSpc>
              <a:spcBef>
                <a:spcPts val="100"/>
              </a:spcBef>
            </a:pPr>
            <a:r>
              <a:rPr dirty="0"/>
              <a:t>Software</a:t>
            </a:r>
            <a:r>
              <a:rPr spc="-65" dirty="0"/>
              <a:t> </a:t>
            </a:r>
            <a:r>
              <a:rPr spc="-10" dirty="0"/>
              <a:t>Implementation</a:t>
            </a:r>
            <a:r>
              <a:rPr lang="en-IN" spc="-10" dirty="0"/>
              <a:t>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2921" y="1498984"/>
            <a:ext cx="7829550" cy="262892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sz="2400" dirty="0">
                <a:latin typeface="Candara"/>
                <a:cs typeface="Candara"/>
              </a:rPr>
              <a:t>Highlight</a:t>
            </a:r>
            <a:r>
              <a:rPr sz="2400" spc="-30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any</a:t>
            </a:r>
            <a:r>
              <a:rPr sz="2400" spc="-25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optimizations</a:t>
            </a:r>
            <a:r>
              <a:rPr sz="2400" spc="-40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you</a:t>
            </a:r>
            <a:r>
              <a:rPr sz="2400" spc="-30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performed</a:t>
            </a:r>
            <a:r>
              <a:rPr sz="2400" spc="-35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on</a:t>
            </a:r>
            <a:r>
              <a:rPr sz="2400" spc="-55" dirty="0">
                <a:latin typeface="Candara"/>
                <a:cs typeface="Candara"/>
              </a:rPr>
              <a:t> </a:t>
            </a:r>
            <a:r>
              <a:rPr sz="2400" dirty="0">
                <a:latin typeface="Candara"/>
                <a:cs typeface="Candara"/>
              </a:rPr>
              <a:t>given</a:t>
            </a:r>
            <a:r>
              <a:rPr sz="2400" spc="-30" dirty="0">
                <a:latin typeface="Candara"/>
                <a:cs typeface="Candara"/>
              </a:rPr>
              <a:t> </a:t>
            </a:r>
            <a:r>
              <a:rPr sz="2400" spc="-10" dirty="0">
                <a:latin typeface="Candara"/>
                <a:cs typeface="Candara"/>
              </a:rPr>
              <a:t>code.</a:t>
            </a:r>
            <a:endParaRPr lang="en-IN" sz="2400" spc="-10" dirty="0">
              <a:latin typeface="Candara"/>
              <a:cs typeface="Candara"/>
            </a:endParaRP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Implemented </a:t>
            </a:r>
            <a:r>
              <a:rPr lang="en-IN" sz="1600" dirty="0" err="1">
                <a:latin typeface="Candara"/>
              </a:rPr>
              <a:t>Fixedpoint</a:t>
            </a:r>
            <a:r>
              <a:rPr lang="en-IN" sz="1600" dirty="0">
                <a:latin typeface="Candara"/>
              </a:rPr>
              <a:t> conversion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Made the code configurable for training, </a:t>
            </a:r>
            <a:r>
              <a:rPr lang="en-IN" sz="1600" dirty="0" err="1">
                <a:latin typeface="Candara"/>
              </a:rPr>
              <a:t>FixedPoint</a:t>
            </a:r>
            <a:r>
              <a:rPr lang="en-IN" sz="1600" dirty="0">
                <a:latin typeface="Candara"/>
              </a:rPr>
              <a:t> bits, Training, RELU Slope, Hidden Nodes, Generate Verilog files dump, Run with </a:t>
            </a:r>
            <a:r>
              <a:rPr lang="en-IN" sz="1600" dirty="0" err="1">
                <a:latin typeface="Candara"/>
              </a:rPr>
              <a:t>FixedPoint</a:t>
            </a:r>
            <a:r>
              <a:rPr lang="en-IN" sz="1600" dirty="0">
                <a:latin typeface="Candara"/>
              </a:rPr>
              <a:t> or Floating, RELU for </a:t>
            </a:r>
            <a:r>
              <a:rPr lang="en-IN" sz="1600" dirty="0" err="1">
                <a:latin typeface="Candara"/>
              </a:rPr>
              <a:t>FixedPoint</a:t>
            </a:r>
            <a:r>
              <a:rPr lang="en-IN" sz="1600" dirty="0">
                <a:latin typeface="Candara"/>
              </a:rPr>
              <a:t>.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Added GUI for test outputs</a:t>
            </a: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endParaRPr sz="1600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707839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4219" y="196183"/>
            <a:ext cx="705556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653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Software</a:t>
            </a:r>
            <a:r>
              <a:rPr lang="en-IN" spc="-65" dirty="0"/>
              <a:t> </a:t>
            </a:r>
            <a:r>
              <a:rPr lang="en-IN" spc="-10" dirty="0"/>
              <a:t>Implementation (contd..)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4830" y="1184630"/>
            <a:ext cx="6209665" cy="565283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lang="en-IN" sz="1600" dirty="0">
                <a:latin typeface="Candara"/>
                <a:cs typeface="Candara"/>
              </a:rPr>
              <a:t>Fixed</a:t>
            </a:r>
            <a:r>
              <a:rPr lang="en-IN" sz="1600" spc="-35" dirty="0">
                <a:latin typeface="Candara"/>
                <a:cs typeface="Candara"/>
              </a:rPr>
              <a:t> </a:t>
            </a:r>
            <a:r>
              <a:rPr lang="en-IN" sz="1600" dirty="0">
                <a:latin typeface="Candara"/>
                <a:cs typeface="Candara"/>
              </a:rPr>
              <a:t>point</a:t>
            </a:r>
            <a:r>
              <a:rPr lang="en-IN" sz="1600" spc="-15" dirty="0">
                <a:latin typeface="Candara"/>
                <a:cs typeface="Candara"/>
              </a:rPr>
              <a:t> </a:t>
            </a:r>
            <a:r>
              <a:rPr lang="en-IN" sz="1600" dirty="0">
                <a:latin typeface="Candara"/>
                <a:cs typeface="Candara"/>
              </a:rPr>
              <a:t>design</a:t>
            </a:r>
            <a:r>
              <a:rPr lang="en-IN" sz="1600" spc="-40" dirty="0">
                <a:latin typeface="Candara"/>
                <a:cs typeface="Candara"/>
              </a:rPr>
              <a:t> </a:t>
            </a:r>
            <a:r>
              <a:rPr lang="en-IN" sz="1600" spc="-10" dirty="0">
                <a:latin typeface="Candara"/>
                <a:cs typeface="Candara"/>
              </a:rPr>
              <a:t>approach:</a:t>
            </a:r>
            <a:endParaRPr lang="en-IN" sz="1600" dirty="0">
              <a:latin typeface="Candara"/>
              <a:cs typeface="Candara"/>
            </a:endParaRPr>
          </a:p>
          <a:p>
            <a:pPr marL="355600" lvl="3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400" dirty="0">
                <a:latin typeface="Candara"/>
              </a:rPr>
              <a:t>Bit widths allocated: 16bit. Integer: 8 Fraction:8.</a:t>
            </a:r>
          </a:p>
          <a:p>
            <a:pPr marL="355600" lvl="3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400" dirty="0">
                <a:latin typeface="Candara"/>
              </a:rPr>
              <a:t>Total memory needed for weights and biases:</a:t>
            </a:r>
          </a:p>
          <a:p>
            <a:pPr marL="355600" lvl="3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wire signed [0:15] w12 [0:39][0:255];		//40x256x16 bits:	20480 Bytes</a:t>
            </a:r>
          </a:p>
          <a:p>
            <a:pPr marL="355600" lvl="3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wire signed [0:15] b12 [0:39];		//40x16 bits: 		80 Bytes</a:t>
            </a:r>
          </a:p>
          <a:p>
            <a:pPr marL="355600" lvl="3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wire signed [0:15] w23 [0:9][0:39];		//10x40x16 bits:	800 Bytes</a:t>
            </a:r>
          </a:p>
          <a:p>
            <a:pPr marL="355600" lvl="3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wire signed [0:15] b23 [0:9];		//10x16 bits: 		20 Bytes</a:t>
            </a:r>
          </a:p>
          <a:p>
            <a:pPr marL="355600" lvl="3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b="1" dirty="0">
                <a:latin typeface="Candara"/>
              </a:rPr>
              <a:t>Total: 21380 Bytes ~ 20.76 KB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lang="en-IN" sz="1600" dirty="0">
                <a:latin typeface="Candara"/>
              </a:rPr>
              <a:t>Size of multiplier needed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%Some points for Fixed point calculations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% Q point calculations go like this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% Q8 + Q8 = Q8,  % Q32 + Q32 = Q32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% Q8 * Q8 = Q16, % Q32 * Q32 = Q64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% Fractional parts calculations with below examples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% Q16.8 * Q1.0 = Q17.8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% Q17.8 + Q16.8 = Q17.8</a:t>
            </a:r>
          </a:p>
          <a:p>
            <a:pPr marL="355600" lvl="3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050" dirty="0">
                <a:latin typeface="Candara"/>
              </a:rPr>
              <a:t>% Q11.8 * Q17.8 = Q28.16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24B14-2585-22EF-7DB4-74EC44E01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</a:t>
            </a:r>
            <a:r>
              <a:rPr lang="en-IN" spc="-65" dirty="0"/>
              <a:t> </a:t>
            </a:r>
            <a:r>
              <a:rPr lang="en-IN" spc="-10" dirty="0"/>
              <a:t>Implementation (contd..)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4F98E-BA62-F475-5E19-D10A9654A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50" y="1477238"/>
            <a:ext cx="8387690" cy="1815882"/>
          </a:xfrm>
        </p:spPr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lang="en-IN" sz="1800" dirty="0">
                <a:latin typeface="Candara"/>
                <a:cs typeface="Candara"/>
              </a:rPr>
              <a:t>Scripting</a:t>
            </a:r>
            <a:r>
              <a:rPr lang="en-IN" sz="1800" spc="-20" dirty="0">
                <a:latin typeface="Candara"/>
                <a:cs typeface="Candara"/>
              </a:rPr>
              <a:t> </a:t>
            </a:r>
            <a:r>
              <a:rPr lang="en-IN" sz="1800" dirty="0">
                <a:latin typeface="Candara"/>
                <a:cs typeface="Candara"/>
              </a:rPr>
              <a:t>to</a:t>
            </a:r>
            <a:r>
              <a:rPr lang="en-IN" sz="1800" spc="-35" dirty="0">
                <a:latin typeface="Candara"/>
                <a:cs typeface="Candara"/>
              </a:rPr>
              <a:t> </a:t>
            </a:r>
            <a:r>
              <a:rPr lang="en-IN" sz="1800" dirty="0">
                <a:latin typeface="Candara"/>
                <a:cs typeface="Candara"/>
              </a:rPr>
              <a:t>get</a:t>
            </a:r>
            <a:r>
              <a:rPr lang="en-IN" sz="1800" spc="-45" dirty="0">
                <a:latin typeface="Candara"/>
                <a:cs typeface="Candara"/>
              </a:rPr>
              <a:t> </a:t>
            </a:r>
            <a:r>
              <a:rPr lang="en-IN" sz="1800" dirty="0">
                <a:latin typeface="Candara"/>
                <a:cs typeface="Candara"/>
              </a:rPr>
              <a:t>HW</a:t>
            </a:r>
            <a:r>
              <a:rPr lang="en-IN" sz="1800" spc="-20" dirty="0">
                <a:latin typeface="Candara"/>
                <a:cs typeface="Candara"/>
              </a:rPr>
              <a:t> </a:t>
            </a:r>
            <a:r>
              <a:rPr lang="en-IN" sz="1800" dirty="0">
                <a:latin typeface="Candara"/>
                <a:cs typeface="Candara"/>
              </a:rPr>
              <a:t>compatible</a:t>
            </a:r>
            <a:r>
              <a:rPr lang="en-IN" sz="1800" spc="-50" dirty="0">
                <a:latin typeface="Candara"/>
                <a:cs typeface="Candara"/>
              </a:rPr>
              <a:t> </a:t>
            </a:r>
            <a:r>
              <a:rPr lang="en-IN" sz="1800" spc="-10" dirty="0">
                <a:latin typeface="Candara"/>
                <a:cs typeface="Candara"/>
              </a:rPr>
              <a:t>data.</a:t>
            </a: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800" spc="-10" dirty="0">
                <a:latin typeface="Candara"/>
                <a:cs typeface="Candara"/>
              </a:rPr>
              <a:t>Added scripts to generate HW Verilog code snippets, for Modal Parameters</a:t>
            </a:r>
          </a:p>
          <a:p>
            <a:pPr marL="812800" lvl="1" indent="-342900">
              <a:spcBef>
                <a:spcPts val="1200"/>
              </a:spcBef>
              <a:buFont typeface="Courier New" panose="02070309020205020404" pitchFamily="49" charset="0"/>
              <a:buChar char="o"/>
              <a:tabLst>
                <a:tab pos="354965" algn="l"/>
              </a:tabLst>
            </a:pPr>
            <a:r>
              <a:rPr lang="en-IN" sz="1600" spc="-10" dirty="0"/>
              <a:t>Weights: W12, W23, Biases: B12, B23</a:t>
            </a:r>
          </a:p>
          <a:p>
            <a:pPr marL="355600" indent="-342900">
              <a:spcBef>
                <a:spcPts val="1200"/>
              </a:spcBef>
              <a:buFont typeface="Wingdings" panose="05000000000000000000" pitchFamily="2" charset="2"/>
              <a:buChar char="§"/>
              <a:tabLst>
                <a:tab pos="354965" algn="l"/>
              </a:tabLst>
            </a:pPr>
            <a:r>
              <a:rPr lang="en-IN" sz="1800" spc="-10" dirty="0"/>
              <a:t>These files can be directly used in Verilog &amp; are configurable though global configuration Variables in MATLAB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DC837-E70F-750C-3904-FF50D7F5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48" y="3538728"/>
            <a:ext cx="5154283" cy="310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2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86" y="25146"/>
            <a:ext cx="9042400" cy="6751320"/>
          </a:xfrm>
          <a:custGeom>
            <a:avLst/>
            <a:gdLst/>
            <a:ahLst/>
            <a:cxnLst/>
            <a:rect l="l" t="t" r="r" b="b"/>
            <a:pathLst>
              <a:path w="9042400" h="6751320">
                <a:moveTo>
                  <a:pt x="0" y="210947"/>
                </a:moveTo>
                <a:lnTo>
                  <a:pt x="5572" y="162592"/>
                </a:lnTo>
                <a:lnTo>
                  <a:pt x="21444" y="118197"/>
                </a:lnTo>
                <a:lnTo>
                  <a:pt x="46350" y="79028"/>
                </a:lnTo>
                <a:lnTo>
                  <a:pt x="79022" y="46356"/>
                </a:lnTo>
                <a:lnTo>
                  <a:pt x="118195" y="21448"/>
                </a:lnTo>
                <a:lnTo>
                  <a:pt x="162600" y="5573"/>
                </a:lnTo>
                <a:lnTo>
                  <a:pt x="210972" y="0"/>
                </a:lnTo>
                <a:lnTo>
                  <a:pt x="8830945" y="0"/>
                </a:lnTo>
                <a:lnTo>
                  <a:pt x="8879299" y="5573"/>
                </a:lnTo>
                <a:lnTo>
                  <a:pt x="8923694" y="21448"/>
                </a:lnTo>
                <a:lnTo>
                  <a:pt x="8962863" y="46356"/>
                </a:lnTo>
                <a:lnTo>
                  <a:pt x="8995535" y="79028"/>
                </a:lnTo>
                <a:lnTo>
                  <a:pt x="9020443" y="118197"/>
                </a:lnTo>
                <a:lnTo>
                  <a:pt x="9036318" y="162592"/>
                </a:lnTo>
                <a:lnTo>
                  <a:pt x="9041892" y="210947"/>
                </a:lnTo>
                <a:lnTo>
                  <a:pt x="9041892" y="6540347"/>
                </a:lnTo>
                <a:lnTo>
                  <a:pt x="9036318" y="6588719"/>
                </a:lnTo>
                <a:lnTo>
                  <a:pt x="9020443" y="6633124"/>
                </a:lnTo>
                <a:lnTo>
                  <a:pt x="8995535" y="6672297"/>
                </a:lnTo>
                <a:lnTo>
                  <a:pt x="8962863" y="6704969"/>
                </a:lnTo>
                <a:lnTo>
                  <a:pt x="8923694" y="6729875"/>
                </a:lnTo>
                <a:lnTo>
                  <a:pt x="8879299" y="6745747"/>
                </a:lnTo>
                <a:lnTo>
                  <a:pt x="8830945" y="6751320"/>
                </a:lnTo>
                <a:lnTo>
                  <a:pt x="210972" y="6751320"/>
                </a:lnTo>
                <a:lnTo>
                  <a:pt x="162600" y="6745747"/>
                </a:lnTo>
                <a:lnTo>
                  <a:pt x="118195" y="6729875"/>
                </a:lnTo>
                <a:lnTo>
                  <a:pt x="79022" y="6704969"/>
                </a:lnTo>
                <a:lnTo>
                  <a:pt x="46350" y="6672297"/>
                </a:lnTo>
                <a:lnTo>
                  <a:pt x="21444" y="6633124"/>
                </a:lnTo>
                <a:lnTo>
                  <a:pt x="5572" y="6588719"/>
                </a:lnTo>
                <a:lnTo>
                  <a:pt x="0" y="6540347"/>
                </a:lnTo>
                <a:lnTo>
                  <a:pt x="0" y="210947"/>
                </a:lnTo>
                <a:close/>
              </a:path>
            </a:pathLst>
          </a:custGeom>
          <a:ln w="25400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8720">
              <a:lnSpc>
                <a:spcPct val="100000"/>
              </a:lnSpc>
              <a:spcBef>
                <a:spcPts val="100"/>
              </a:spcBef>
            </a:pPr>
            <a:r>
              <a:rPr dirty="0"/>
              <a:t>Hardware</a:t>
            </a:r>
            <a:r>
              <a:rPr spc="-55" dirty="0"/>
              <a:t> </a:t>
            </a:r>
            <a:r>
              <a:rPr spc="-10" dirty="0"/>
              <a:t>Specifications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4030" y="1184630"/>
            <a:ext cx="8788756" cy="1736373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55600" indent="-342900"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dirty="0">
                <a:solidFill>
                  <a:schemeClr val="tx1"/>
                </a:solidFill>
                <a:latin typeface="Candara"/>
                <a:ea typeface="+mn-ea"/>
              </a:rPr>
              <a:t>Frequency of operation</a:t>
            </a:r>
            <a:r>
              <a:rPr lang="en-IN" dirty="0">
                <a:solidFill>
                  <a:schemeClr val="tx1"/>
                </a:solidFill>
                <a:latin typeface="Candara"/>
                <a:ea typeface="+mn-ea"/>
              </a:rPr>
              <a:t>: </a:t>
            </a:r>
            <a:r>
              <a:rPr lang="en-IN" b="1" dirty="0">
                <a:solidFill>
                  <a:schemeClr val="tx1"/>
                </a:solidFill>
                <a:latin typeface="Candara"/>
                <a:ea typeface="+mn-ea"/>
              </a:rPr>
              <a:t>20 ns</a:t>
            </a:r>
            <a:endParaRPr b="1" dirty="0">
              <a:solidFill>
                <a:schemeClr val="tx1"/>
              </a:solidFill>
              <a:latin typeface="Candara"/>
              <a:ea typeface="+mn-ea"/>
            </a:endParaRPr>
          </a:p>
          <a:p>
            <a:pPr marL="355600" marR="68580" indent="-342900"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dirty="0">
                <a:solidFill>
                  <a:schemeClr val="tx1"/>
                </a:solidFill>
                <a:latin typeface="Candara"/>
                <a:ea typeface="+mn-ea"/>
              </a:rPr>
              <a:t>Latency – For 1 input image,</a:t>
            </a:r>
            <a:r>
              <a:rPr lang="en-IN" dirty="0">
                <a:solidFill>
                  <a:schemeClr val="tx1"/>
                </a:solidFill>
                <a:latin typeface="Candara"/>
                <a:ea typeface="+mn-ea"/>
              </a:rPr>
              <a:t> from START signal to DONE signal: </a:t>
            </a:r>
            <a:r>
              <a:rPr lang="en-IN" b="1" dirty="0">
                <a:solidFill>
                  <a:schemeClr val="tx1"/>
                </a:solidFill>
                <a:latin typeface="Candara"/>
                <a:ea typeface="+mn-ea"/>
              </a:rPr>
              <a:t>359 cycles</a:t>
            </a:r>
            <a:endParaRPr b="1" dirty="0">
              <a:solidFill>
                <a:schemeClr val="tx1"/>
              </a:solidFill>
              <a:latin typeface="Candara"/>
              <a:ea typeface="+mn-ea"/>
            </a:endParaRPr>
          </a:p>
          <a:p>
            <a:pPr marL="355600" marR="907415" indent="-342900"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r>
              <a:rPr dirty="0">
                <a:solidFill>
                  <a:schemeClr val="tx1"/>
                </a:solidFill>
                <a:latin typeface="Candara"/>
                <a:ea typeface="+mn-ea"/>
              </a:rPr>
              <a:t>I/</a:t>
            </a:r>
            <a:r>
              <a:rPr dirty="0" err="1">
                <a:solidFill>
                  <a:schemeClr val="tx1"/>
                </a:solidFill>
                <a:latin typeface="Candara"/>
                <a:ea typeface="+mn-ea"/>
              </a:rPr>
              <a:t>Os</a:t>
            </a:r>
            <a:r>
              <a:rPr dirty="0">
                <a:solidFill>
                  <a:schemeClr val="tx1"/>
                </a:solidFill>
                <a:latin typeface="Candara"/>
                <a:ea typeface="+mn-ea"/>
              </a:rPr>
              <a:t> </a:t>
            </a:r>
            <a:r>
              <a:rPr lang="en-IN" dirty="0">
                <a:solidFill>
                  <a:schemeClr val="tx1"/>
                </a:solidFill>
                <a:latin typeface="Candara"/>
                <a:ea typeface="+mn-ea"/>
              </a:rPr>
              <a:t>used in the</a:t>
            </a:r>
            <a:r>
              <a:rPr dirty="0">
                <a:solidFill>
                  <a:schemeClr val="tx1"/>
                </a:solidFill>
                <a:latin typeface="Candara"/>
                <a:ea typeface="+mn-ea"/>
              </a:rPr>
              <a:t>design</a:t>
            </a:r>
            <a:r>
              <a:rPr lang="en-IN" dirty="0">
                <a:solidFill>
                  <a:schemeClr val="tx1"/>
                </a:solidFill>
                <a:latin typeface="Candara"/>
                <a:ea typeface="+mn-ea"/>
              </a:rPr>
              <a:t>:</a:t>
            </a:r>
          </a:p>
          <a:p>
            <a:pPr marL="355600" marR="907415" indent="-342900">
              <a:spcBef>
                <a:spcPts val="1200"/>
              </a:spcBef>
              <a:buFont typeface="Wingdings" panose="05000000000000000000" pitchFamily="2" charset="2"/>
              <a:buChar char="Ø"/>
              <a:tabLst>
                <a:tab pos="354965" algn="l"/>
              </a:tabLst>
            </a:pPr>
            <a:endParaRPr dirty="0">
              <a:solidFill>
                <a:schemeClr val="tx1"/>
              </a:solidFill>
              <a:latin typeface="Candara"/>
              <a:ea typeface="+mn-ea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02A069-2CFE-57E9-E68C-BFE9F96C2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797249"/>
              </p:ext>
            </p:extLst>
          </p:nvPr>
        </p:nvGraphicFramePr>
        <p:xfrm>
          <a:off x="502688" y="2712301"/>
          <a:ext cx="4840593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726">
                  <a:extLst>
                    <a:ext uri="{9D8B030D-6E8A-4147-A177-3AD203B41FA5}">
                      <a16:colId xmlns:a16="http://schemas.microsoft.com/office/drawing/2014/main" val="3168726468"/>
                    </a:ext>
                  </a:extLst>
                </a:gridCol>
                <a:gridCol w="915329">
                  <a:extLst>
                    <a:ext uri="{9D8B030D-6E8A-4147-A177-3AD203B41FA5}">
                      <a16:colId xmlns:a16="http://schemas.microsoft.com/office/drawing/2014/main" val="2388221879"/>
                    </a:ext>
                  </a:extLst>
                </a:gridCol>
                <a:gridCol w="3145538">
                  <a:extLst>
                    <a:ext uri="{9D8B030D-6E8A-4147-A177-3AD203B41FA5}">
                      <a16:colId xmlns:a16="http://schemas.microsoft.com/office/drawing/2014/main" val="26867761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20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Bit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2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ndara"/>
                          <a:ea typeface="+mn-ea"/>
                        </a:rPr>
                        <a:t>clk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</a:rPr>
                        <a:t>Used for Clock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51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ndara"/>
                          <a:ea typeface="+mn-ea"/>
                        </a:rPr>
                        <a:t>rst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</a:rPr>
                        <a:t>Used for RESET (POSEDGE)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8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</a:rPr>
                        <a:t>start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</a:rPr>
                        <a:t>Used for giving as signal to start performing inference on the image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978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ndara"/>
                          <a:ea typeface="+mn-ea"/>
                        </a:rPr>
                        <a:t>test_img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256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</a:rPr>
                        <a:t>Input Image data in 256 bits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42768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B9F0855-DC00-51DD-B15B-079A51D6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068373"/>
              </p:ext>
            </p:extLst>
          </p:nvPr>
        </p:nvGraphicFramePr>
        <p:xfrm>
          <a:off x="502688" y="4858487"/>
          <a:ext cx="3937464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634">
                  <a:extLst>
                    <a:ext uri="{9D8B030D-6E8A-4147-A177-3AD203B41FA5}">
                      <a16:colId xmlns:a16="http://schemas.microsoft.com/office/drawing/2014/main" val="534248372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10048827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6253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/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/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Bit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/>
                      <a:r>
                        <a:rPr lang="en-IN" sz="1200" b="1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61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/>
                      <a:r>
                        <a:rPr lang="en-US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  <a:cs typeface="+mn-cs"/>
                        </a:rPr>
                        <a:t>done</a:t>
                      </a:r>
                      <a:endParaRPr lang="en-IN" sz="1200" dirty="0">
                        <a:solidFill>
                          <a:schemeClr val="tx1"/>
                        </a:solidFill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/>
                      <a:r>
                        <a:rPr lang="en-IN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  <a:cs typeface="+mn-cs"/>
                        </a:rPr>
                        <a:t>1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/>
                      <a:r>
                        <a:rPr lang="en-US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  <a:cs typeface="+mn-cs"/>
                        </a:rPr>
                        <a:t>Outputs when the inference is done</a:t>
                      </a:r>
                      <a:endParaRPr lang="en-IN" sz="1200" dirty="0">
                        <a:solidFill>
                          <a:schemeClr val="tx1"/>
                        </a:solidFill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03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/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ndara"/>
                          <a:ea typeface="+mn-ea"/>
                          <a:cs typeface="+mn-cs"/>
                        </a:rPr>
                        <a:t>predicted_val</a:t>
                      </a:r>
                      <a:endParaRPr lang="en-IN" sz="1200" dirty="0">
                        <a:solidFill>
                          <a:schemeClr val="tx1"/>
                        </a:solidFill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/>
                      <a:r>
                        <a:rPr lang="en-IN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  <a:cs typeface="+mn-cs"/>
                        </a:rPr>
                        <a:t>4 bits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/>
                      <a:r>
                        <a:rPr lang="en-US" sz="1200" dirty="0">
                          <a:solidFill>
                            <a:schemeClr val="tx1"/>
                          </a:solidFill>
                          <a:latin typeface="Candara"/>
                          <a:ea typeface="+mn-ea"/>
                          <a:cs typeface="+mn-cs"/>
                        </a:rPr>
                        <a:t>Predicted value based on the input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andara"/>
                          <a:ea typeface="+mn-ea"/>
                          <a:cs typeface="+mn-cs"/>
                        </a:rPr>
                        <a:t>test_img</a:t>
                      </a:r>
                      <a:endParaRPr lang="en-IN" sz="1200" dirty="0">
                        <a:solidFill>
                          <a:schemeClr val="tx1"/>
                        </a:solidFill>
                        <a:latin typeface="Candara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04191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B926936-2CAC-04FA-4211-6B29770C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925" y="2178202"/>
            <a:ext cx="3367738" cy="18323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0165">
              <a:lnSpc>
                <a:spcPct val="100000"/>
              </a:lnSpc>
              <a:spcBef>
                <a:spcPts val="100"/>
              </a:spcBef>
            </a:pPr>
            <a:r>
              <a:rPr dirty="0"/>
              <a:t>Hardware</a:t>
            </a:r>
            <a:r>
              <a:rPr spc="-45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844"/>
              </a:lnSpc>
            </a:pPr>
            <a:r>
              <a:rPr dirty="0"/>
              <a:t>Copyright ©</a:t>
            </a:r>
            <a:r>
              <a:rPr spc="-15" dirty="0"/>
              <a:t> </a:t>
            </a:r>
            <a:r>
              <a:rPr dirty="0"/>
              <a:t>Talent</a:t>
            </a:r>
            <a:r>
              <a:rPr spc="5" dirty="0"/>
              <a:t> </a:t>
            </a:r>
            <a:r>
              <a:rPr dirty="0"/>
              <a:t>Sprint</a:t>
            </a:r>
            <a:r>
              <a:rPr spc="-5" dirty="0"/>
              <a:t> </a:t>
            </a:r>
            <a:r>
              <a:rPr dirty="0"/>
              <a:t>|</a:t>
            </a:r>
            <a:r>
              <a:rPr spc="-15" dirty="0"/>
              <a:t> </a:t>
            </a:r>
            <a:r>
              <a:rPr dirty="0"/>
              <a:t>IISc</a:t>
            </a:r>
            <a:r>
              <a:rPr spc="-10" dirty="0"/>
              <a:t> </a:t>
            </a:r>
            <a:r>
              <a:rPr dirty="0"/>
              <a:t>Bangalore,</a:t>
            </a:r>
            <a:r>
              <a:rPr spc="5" dirty="0"/>
              <a:t> </a:t>
            </a:r>
            <a:r>
              <a:rPr dirty="0"/>
              <a:t>2021.</a:t>
            </a:r>
            <a:r>
              <a:rPr spc="-15" dirty="0"/>
              <a:t> </a:t>
            </a:r>
            <a:r>
              <a:rPr spc="-10" dirty="0"/>
              <a:t>Confidential.</a:t>
            </a:r>
            <a:r>
              <a:rPr spc="-15" dirty="0"/>
              <a:t> </a:t>
            </a:r>
            <a:r>
              <a:rPr dirty="0"/>
              <a:t>All</a:t>
            </a:r>
            <a:r>
              <a:rPr spc="-10" dirty="0"/>
              <a:t> </a:t>
            </a:r>
            <a:r>
              <a:rPr dirty="0"/>
              <a:t>rights</a:t>
            </a:r>
            <a:r>
              <a:rPr spc="-10" dirty="0"/>
              <a:t> 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042" y="965174"/>
            <a:ext cx="7513510" cy="5504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en-IN" sz="1200" dirty="0">
                <a:latin typeface="Candara"/>
                <a:cs typeface="Candara"/>
              </a:rPr>
              <a:t>Block diagram of Hardware implementation</a:t>
            </a:r>
          </a:p>
          <a:p>
            <a:pPr marL="355600" marR="5080" indent="-342900">
              <a:lnSpc>
                <a:spcPct val="150100"/>
              </a:lnSpc>
              <a:spcBef>
                <a:spcPts val="95"/>
              </a:spcBef>
              <a:buFont typeface="Wingdings" panose="05000000000000000000" pitchFamily="2" charset="2"/>
              <a:buChar char="q"/>
              <a:tabLst>
                <a:tab pos="355600" algn="l"/>
              </a:tabLst>
            </a:pPr>
            <a:endParaRPr sz="1200" dirty="0">
              <a:latin typeface="Canda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77578-9E76-6858-2A4E-971D38DB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6" y="1820278"/>
            <a:ext cx="8103819" cy="35563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2638</Words>
  <Application>Microsoft Office PowerPoint</Application>
  <PresentationFormat>On-screen Show (4:3)</PresentationFormat>
  <Paragraphs>322</Paragraphs>
  <Slides>40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Candara</vt:lpstr>
      <vt:lpstr>Courier New</vt:lpstr>
      <vt:lpstr>Wingdings</vt:lpstr>
      <vt:lpstr>Office Theme</vt:lpstr>
      <vt:lpstr>Package</vt:lpstr>
      <vt:lpstr>Advanced VLSI Chip Design  Project: Design and implement ASIC for Neural Network inference engine</vt:lpstr>
      <vt:lpstr>Introduction</vt:lpstr>
      <vt:lpstr>Network Description</vt:lpstr>
      <vt:lpstr>Software Implementation</vt:lpstr>
      <vt:lpstr>Software Implementation (contd..)</vt:lpstr>
      <vt:lpstr>Software Implementation (contd..)</vt:lpstr>
      <vt:lpstr>Software Implementation (contd..)</vt:lpstr>
      <vt:lpstr>Hardware Specifications</vt:lpstr>
      <vt:lpstr>Hardware Architecture</vt:lpstr>
      <vt:lpstr>Hardware Architecture (contd..)</vt:lpstr>
      <vt:lpstr>Control FSM</vt:lpstr>
      <vt:lpstr>Control FSM (contd..)</vt:lpstr>
      <vt:lpstr>Hardware Schematic</vt:lpstr>
      <vt:lpstr>Hardware Schematic (contd..)</vt:lpstr>
      <vt:lpstr>HW Simulation</vt:lpstr>
      <vt:lpstr>HW Simulation (Contd…)</vt:lpstr>
      <vt:lpstr>HW Simulation (Contd…)</vt:lpstr>
      <vt:lpstr>HW Simulation (Contd…)</vt:lpstr>
      <vt:lpstr>HW Simulation (Contd…)</vt:lpstr>
      <vt:lpstr>Accuracy Results</vt:lpstr>
      <vt:lpstr>Synthesis Reports</vt:lpstr>
      <vt:lpstr>LEC Report</vt:lpstr>
      <vt:lpstr>Placement</vt:lpstr>
      <vt:lpstr>Placement (Contd..)</vt:lpstr>
      <vt:lpstr>Placement (Contd..)</vt:lpstr>
      <vt:lpstr>Routing</vt:lpstr>
      <vt:lpstr>Routing (Contd..)</vt:lpstr>
      <vt:lpstr>Post-Routing Reports</vt:lpstr>
      <vt:lpstr>Post-Routing Reports (Contd..)</vt:lpstr>
      <vt:lpstr>Post-Routing Reports (Contd..)</vt:lpstr>
      <vt:lpstr>Post-Routing Reports (Contd..)</vt:lpstr>
      <vt:lpstr>Post-Routing Reports (Contd..)</vt:lpstr>
      <vt:lpstr>Post-Routing Reports (Contd..)</vt:lpstr>
      <vt:lpstr>Post-Routing Reports (Contd..)</vt:lpstr>
      <vt:lpstr>Design Highlights</vt:lpstr>
      <vt:lpstr>GDS</vt:lpstr>
      <vt:lpstr>GDS (Contd..)</vt:lpstr>
      <vt:lpstr>Conclusions</vt:lpstr>
      <vt:lpstr>Learning Outcomes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VLSI Chip Design  Project: Handwritten Digit Recognition using Machine Learning</dc:title>
  <cp:lastModifiedBy>Rajesh Kumar PV</cp:lastModifiedBy>
  <cp:revision>212</cp:revision>
  <dcterms:modified xsi:type="dcterms:W3CDTF">2024-04-14T16:33:03Z</dcterms:modified>
</cp:coreProperties>
</file>